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4" r:id="rId3"/>
    <p:sldId id="289" r:id="rId4"/>
    <p:sldId id="282" r:id="rId5"/>
    <p:sldId id="302" r:id="rId6"/>
    <p:sldId id="305" r:id="rId7"/>
    <p:sldId id="306" r:id="rId8"/>
    <p:sldId id="309" r:id="rId9"/>
    <p:sldId id="307" r:id="rId10"/>
    <p:sldId id="308" r:id="rId11"/>
    <p:sldId id="310" r:id="rId12"/>
    <p:sldId id="311" r:id="rId13"/>
    <p:sldId id="312" r:id="rId14"/>
    <p:sldId id="313" r:id="rId15"/>
    <p:sldId id="291" r:id="rId16"/>
    <p:sldId id="290" r:id="rId17"/>
    <p:sldId id="294" r:id="rId18"/>
    <p:sldId id="303" r:id="rId19"/>
    <p:sldId id="259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4/04/2017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4/04/2017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3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7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30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0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4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APP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cap="none" dirty="0" smtClean="0"/>
              <a:t>This training is provided for employees downloading and using the Lucidity App for </a:t>
            </a:r>
            <a:br>
              <a:rPr lang="en-US" cap="none" dirty="0" smtClean="0"/>
            </a:br>
            <a:r>
              <a:rPr lang="en-US" cap="none" dirty="0" smtClean="0"/>
              <a:t>Hazards and Incident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 Hazard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Select the potential / actual identified hazard from the list provided.</a:t>
            </a:r>
          </a:p>
          <a:p>
            <a:r>
              <a:rPr lang="en-AU" sz="2800" dirty="0" smtClean="0"/>
              <a:t>Indicate if further actions are required.</a:t>
            </a:r>
          </a:p>
          <a:p>
            <a:r>
              <a:rPr lang="en-AU" sz="2800" dirty="0" smtClean="0"/>
              <a:t>Complete the Org Structure details and click </a:t>
            </a:r>
            <a:r>
              <a:rPr lang="en-AU" sz="2800" b="1" dirty="0" smtClean="0"/>
              <a:t>Save.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5" name="Picture 4" descr="C:\Users\patersol\AppData\Local\Temp\IMG_24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4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 a Hazard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37430" y="4201099"/>
            <a:ext cx="7582705" cy="2072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The Hazard Report will be saved as a </a:t>
            </a:r>
            <a:r>
              <a:rPr lang="en-AU" sz="2800" b="1" dirty="0" smtClean="0"/>
              <a:t>Draft </a:t>
            </a:r>
            <a:r>
              <a:rPr lang="en-AU" sz="2800" dirty="0" smtClean="0"/>
              <a:t>and is accessible via Lucidity Incident for further investigation and follow up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04" y="1695303"/>
            <a:ext cx="4807391" cy="23087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Photo</a:t>
            </a:r>
            <a:endParaRPr lang="en-US" dirty="0"/>
          </a:p>
        </p:txBody>
      </p:sp>
      <p:pic>
        <p:nvPicPr>
          <p:cNvPr id="5" name="Picture 4" descr="C:\Users\patersol\AppData\Local\Temp\IMG_24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3866534" y="3539906"/>
            <a:ext cx="2743200" cy="1195057"/>
          </a:xfrm>
          <a:prstGeom prst="wedgeRectCallout">
            <a:avLst>
              <a:gd name="adj1" fmla="val -85614"/>
              <a:gd name="adj2" fmla="val 1805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to bring up the ‘add photo’ screen</a:t>
            </a:r>
          </a:p>
        </p:txBody>
      </p:sp>
    </p:spTree>
    <p:extLst>
      <p:ext uri="{BB962C8B-B14F-4D97-AF65-F5344CB8AC3E}">
        <p14:creationId xmlns:p14="http://schemas.microsoft.com/office/powerpoint/2010/main" val="39586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4356"/>
            <a:ext cx="2736865" cy="4857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Photo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572000" y="2607398"/>
            <a:ext cx="2743200" cy="1195057"/>
          </a:xfrm>
          <a:prstGeom prst="wedgeRectCallout">
            <a:avLst>
              <a:gd name="adj1" fmla="val -107067"/>
              <a:gd name="adj2" fmla="val -10359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the camera icon to add the image</a:t>
            </a:r>
          </a:p>
        </p:txBody>
      </p:sp>
    </p:spTree>
    <p:extLst>
      <p:ext uri="{BB962C8B-B14F-4D97-AF65-F5344CB8AC3E}">
        <p14:creationId xmlns:p14="http://schemas.microsoft.com/office/powerpoint/2010/main" val="1077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4890"/>
            <a:ext cx="2803183" cy="4974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Photo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753774" y="3838670"/>
            <a:ext cx="2743200" cy="1647730"/>
          </a:xfrm>
          <a:prstGeom prst="wedgeRectCallout">
            <a:avLst>
              <a:gd name="adj1" fmla="val -111027"/>
              <a:gd name="adj2" fmla="val 3883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Either choose an image from the library, or use take a photo</a:t>
            </a:r>
          </a:p>
        </p:txBody>
      </p:sp>
    </p:spTree>
    <p:extLst>
      <p:ext uri="{BB962C8B-B14F-4D97-AF65-F5344CB8AC3E}">
        <p14:creationId xmlns:p14="http://schemas.microsoft.com/office/powerpoint/2010/main" val="18119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11" name="Picture 10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170" y="1653664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ular Callout 8"/>
          <p:cNvSpPr/>
          <p:nvPr/>
        </p:nvSpPr>
        <p:spPr>
          <a:xfrm>
            <a:off x="950614" y="2117471"/>
            <a:ext cx="1849120" cy="573554"/>
          </a:xfrm>
          <a:prstGeom prst="wedgeRectCallout">
            <a:avLst>
              <a:gd name="adj1" fmla="val 68084"/>
              <a:gd name="adj2" fmla="val -6355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Menu</a:t>
            </a:r>
            <a:endParaRPr lang="en-AU" sz="1600" dirty="0">
              <a:solidFill>
                <a:schemeClr val="tx1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/>
              <a:t>Tap the button at the top left to display the </a:t>
            </a:r>
            <a:r>
              <a:rPr lang="en-AU" sz="2800" b="1" dirty="0"/>
              <a:t>menu</a:t>
            </a:r>
            <a:r>
              <a:rPr lang="en-AU" sz="2800" dirty="0"/>
              <a:t>.</a:t>
            </a:r>
          </a:p>
          <a:p>
            <a:pPr marL="0" indent="0">
              <a:buNone/>
            </a:pPr>
            <a:r>
              <a:rPr lang="en-AU" sz="2800" b="1" dirty="0"/>
              <a:t>Settings</a:t>
            </a:r>
            <a:endParaRPr lang="en-AU" sz="2800" dirty="0"/>
          </a:p>
          <a:p>
            <a:r>
              <a:rPr lang="en-AU" sz="2400" dirty="0"/>
              <a:t>The </a:t>
            </a:r>
            <a:r>
              <a:rPr lang="en-AU" sz="2400" dirty="0" smtClean="0"/>
              <a:t>settings </a:t>
            </a:r>
            <a:r>
              <a:rPr lang="en-AU" sz="2400" dirty="0"/>
              <a:t>menu item displays the current version of the Lucidity App that is on the device, and the site the device is logged in to</a:t>
            </a:r>
            <a:r>
              <a:rPr lang="en-AU" sz="2400" dirty="0" smtClean="0"/>
              <a:t>.</a:t>
            </a:r>
          </a:p>
          <a:p>
            <a:pPr marL="0" indent="0">
              <a:buNone/>
            </a:pPr>
            <a:r>
              <a:rPr lang="en-AU" sz="2800" b="1" dirty="0" smtClean="0"/>
              <a:t>Online Help</a:t>
            </a:r>
          </a:p>
          <a:p>
            <a:r>
              <a:rPr lang="en-AU" sz="2400" dirty="0" smtClean="0"/>
              <a:t>Tap to access online help</a:t>
            </a:r>
            <a:endParaRPr lang="en-AU" sz="2400" dirty="0"/>
          </a:p>
          <a:p>
            <a:pPr marL="0" indent="0">
              <a:buNone/>
            </a:pPr>
            <a:endParaRPr lang="en-AU" sz="2800" b="1" dirty="0" smtClean="0"/>
          </a:p>
          <a:p>
            <a:pPr marL="0" indent="0">
              <a:buNone/>
            </a:pPr>
            <a:endParaRPr lang="en-AU" sz="2800" dirty="0"/>
          </a:p>
          <a:p>
            <a:endParaRPr lang="en-AU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3" name="Picture 12" descr="C:\Users\patersol\AppData\Local\Temp\IMG_247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23327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3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/>
              <a:t>Logging </a:t>
            </a:r>
            <a:r>
              <a:rPr lang="en-AU" sz="2800" b="1" dirty="0"/>
              <a:t>Out</a:t>
            </a:r>
            <a:endParaRPr lang="en-AU" sz="2800" dirty="0"/>
          </a:p>
          <a:p>
            <a:r>
              <a:rPr lang="en-AU" sz="2800" dirty="0"/>
              <a:t>Tap the Log Out </a:t>
            </a:r>
            <a:r>
              <a:rPr lang="en-AU" sz="2800" dirty="0" smtClean="0"/>
              <a:t>button </a:t>
            </a:r>
            <a:r>
              <a:rPr lang="en-AU" sz="2800" dirty="0"/>
              <a:t>at the bottom of the menu and then choose confirm.  Any unsynchronised changes will be lost.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6" name="Picture 5" descr="https://integralcs.atlassian.net/wiki/download/attachments/51707921/IMG_2829.PNG?version=1&amp;modificationDate=1463533867118&amp;api=v2&amp;effects=drop-shad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" y="1716281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2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925" y="1657076"/>
            <a:ext cx="8378982" cy="4348163"/>
          </a:xfrm>
        </p:spPr>
        <p:txBody>
          <a:bodyPr>
            <a:normAutofit/>
          </a:bodyPr>
          <a:lstStyle/>
          <a:p>
            <a:r>
              <a:rPr lang="en-AU" dirty="0"/>
              <a:t>The Lucidity App will store data for </a:t>
            </a:r>
            <a:r>
              <a:rPr lang="en-AU" dirty="0" smtClean="0"/>
              <a:t>hazards and incidents while </a:t>
            </a:r>
            <a:r>
              <a:rPr lang="en-AU" dirty="0"/>
              <a:t>the mobile device is out of range.  When the device is back in range, it will sync newly created </a:t>
            </a:r>
            <a:r>
              <a:rPr lang="en-AU" dirty="0" smtClean="0"/>
              <a:t>hazards / incidents with </a:t>
            </a:r>
            <a:r>
              <a:rPr lang="en-AU" dirty="0"/>
              <a:t>the </a:t>
            </a:r>
            <a:r>
              <a:rPr lang="en-AU"/>
              <a:t>database</a:t>
            </a:r>
            <a:r>
              <a:rPr lang="en-AU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29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6441541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Lucidity App is available in iOS and Android and is available from the </a:t>
            </a:r>
            <a:r>
              <a:rPr lang="en-US" sz="2800" b="1" dirty="0" smtClean="0"/>
              <a:t>App Store </a:t>
            </a:r>
            <a:r>
              <a:rPr lang="en-US" sz="2800" dirty="0" smtClean="0"/>
              <a:t>and </a:t>
            </a:r>
            <a:r>
              <a:rPr lang="en-US" sz="2800" b="1" dirty="0" smtClean="0"/>
              <a:t>Google Play</a:t>
            </a:r>
            <a:endParaRPr lang="en-US" sz="2800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Search for </a:t>
            </a:r>
            <a:r>
              <a:rPr lang="en-US" b="1" dirty="0" smtClean="0"/>
              <a:t>Lucidity Software </a:t>
            </a:r>
            <a:r>
              <a:rPr lang="en-US" dirty="0" smtClean="0"/>
              <a:t>and </a:t>
            </a:r>
            <a:r>
              <a:rPr lang="en-US" dirty="0"/>
              <a:t>download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</p:txBody>
      </p:sp>
      <p:pic>
        <p:nvPicPr>
          <p:cNvPr id="6" name="Picture 5" descr="https://integralcs.atlassian.net/wiki/download/attachments/51707921/Download_on_the_App_Store_Badge_US-UK_135x40.png?version=1&amp;modificationDate=1464574962917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1" y="4488052"/>
            <a:ext cx="1817143" cy="5518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7" name="Picture 6" descr="https://integralcs.atlassian.net/wiki/download/thumbnails/51707921/google_badge_new.png?version=1&amp;modificationDate=1472779465434&amp;api=v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45" y="4496619"/>
            <a:ext cx="1807083" cy="5433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the App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778001"/>
            <a:ext cx="5961708" cy="3310047"/>
          </a:xfrm>
        </p:spPr>
        <p:txBody>
          <a:bodyPr>
            <a:normAutofit/>
          </a:bodyPr>
          <a:lstStyle/>
          <a:p>
            <a:r>
              <a:rPr lang="en-US" sz="2800" dirty="0"/>
              <a:t>Enter your </a:t>
            </a:r>
            <a:r>
              <a:rPr lang="en-US" sz="2800" b="1" dirty="0"/>
              <a:t>Username</a:t>
            </a:r>
            <a:r>
              <a:rPr lang="en-US" sz="2800" dirty="0"/>
              <a:t> and </a:t>
            </a:r>
            <a:r>
              <a:rPr lang="en-US" sz="2800" b="1" dirty="0"/>
              <a:t>Password</a:t>
            </a:r>
            <a:r>
              <a:rPr lang="en-US" sz="2800" dirty="0"/>
              <a:t> (the same details as you would use via a web browser).</a:t>
            </a:r>
            <a:endParaRPr lang="en-AU" sz="2800" dirty="0"/>
          </a:p>
          <a:p>
            <a:r>
              <a:rPr lang="en-US" sz="2800" dirty="0"/>
              <a:t>In the </a:t>
            </a:r>
            <a:r>
              <a:rPr lang="en-US" sz="2800" b="1" dirty="0"/>
              <a:t>Site</a:t>
            </a:r>
            <a:r>
              <a:rPr lang="en-US" sz="2800" dirty="0"/>
              <a:t> field enter the </a:t>
            </a:r>
            <a:r>
              <a:rPr lang="en-US" sz="2800" dirty="0" err="1"/>
              <a:t>url</a:t>
            </a:r>
            <a:r>
              <a:rPr lang="en-US" sz="2800" dirty="0"/>
              <a:t> (address) of your site </a:t>
            </a:r>
            <a:r>
              <a:rPr lang="en-US" sz="2800" dirty="0" smtClean="0"/>
              <a:t>(</a:t>
            </a:r>
            <a:r>
              <a:rPr lang="en-US" sz="2800" dirty="0"/>
              <a:t>e.g. </a:t>
            </a:r>
            <a:r>
              <a:rPr lang="en-US" sz="2800" dirty="0" smtClean="0"/>
              <a:t>demo.luciditysoftware.com.au)</a:t>
            </a:r>
            <a:endParaRPr lang="en-AU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</p:txBody>
      </p:sp>
      <p:pic>
        <p:nvPicPr>
          <p:cNvPr id="6" name="Picture 5" descr="Untitled:Users:theresa:Desktop:Logi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01" y="1521408"/>
            <a:ext cx="3132499" cy="275182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42959" y="5344641"/>
            <a:ext cx="4968542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include the https:// when entering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site.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Dashboard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4349" y="1657076"/>
            <a:ext cx="4920558" cy="4348163"/>
          </a:xfrm>
        </p:spPr>
        <p:txBody>
          <a:bodyPr>
            <a:normAutofit/>
          </a:bodyPr>
          <a:lstStyle/>
          <a:p>
            <a:r>
              <a:rPr lang="en-US" sz="2800" dirty="0"/>
              <a:t>Once </a:t>
            </a:r>
            <a:r>
              <a:rPr lang="en-US" sz="2800" dirty="0" smtClean="0"/>
              <a:t>logged </a:t>
            </a:r>
            <a:r>
              <a:rPr lang="en-US" sz="2800" dirty="0"/>
              <a:t>in, you will be taken to your </a:t>
            </a:r>
            <a:r>
              <a:rPr lang="en-US" sz="2800" b="1" dirty="0"/>
              <a:t>Dashboard</a:t>
            </a:r>
            <a:endParaRPr lang="en-AU" sz="2800" dirty="0"/>
          </a:p>
          <a:p>
            <a:r>
              <a:rPr lang="en-US" sz="2800" dirty="0"/>
              <a:t>From </a:t>
            </a:r>
            <a:r>
              <a:rPr lang="en-US" sz="2800" b="1" dirty="0"/>
              <a:t>the Dashboard</a:t>
            </a:r>
            <a:r>
              <a:rPr lang="en-US" sz="2800" dirty="0"/>
              <a:t> you can:</a:t>
            </a:r>
            <a:endParaRPr lang="en-AU" sz="2800" dirty="0"/>
          </a:p>
          <a:p>
            <a:pPr lvl="1"/>
            <a:r>
              <a:rPr lang="en-AU" sz="2400" dirty="0"/>
              <a:t>Manage your </a:t>
            </a:r>
            <a:r>
              <a:rPr lang="en-AU" sz="2400" b="1" dirty="0"/>
              <a:t>Actions</a:t>
            </a:r>
            <a:endParaRPr lang="en-AU" sz="2400" dirty="0"/>
          </a:p>
          <a:p>
            <a:pPr lvl="1"/>
            <a:r>
              <a:rPr lang="en-AU" sz="2400" dirty="0" smtClean="0"/>
              <a:t>Report </a:t>
            </a:r>
            <a:r>
              <a:rPr lang="en-AU" sz="2400" dirty="0"/>
              <a:t>an </a:t>
            </a:r>
            <a:r>
              <a:rPr lang="en-AU" sz="2400" b="1" dirty="0"/>
              <a:t>Incident</a:t>
            </a:r>
            <a:r>
              <a:rPr lang="en-AU" sz="2400" dirty="0"/>
              <a:t> </a:t>
            </a:r>
            <a:endParaRPr lang="en-AU" sz="2400" dirty="0" smtClean="0"/>
          </a:p>
          <a:p>
            <a:pPr lvl="1"/>
            <a:r>
              <a:rPr lang="en-AU" sz="2400" dirty="0" smtClean="0"/>
              <a:t>Report </a:t>
            </a:r>
            <a:r>
              <a:rPr lang="en-AU" sz="2400" dirty="0"/>
              <a:t>a </a:t>
            </a:r>
            <a:r>
              <a:rPr lang="en-AU" sz="2400" b="1" dirty="0"/>
              <a:t>Hazard</a:t>
            </a: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1" name="Picture 10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85" y="1543917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</a:t>
            </a:r>
            <a:endParaRPr lang="en-US" dirty="0"/>
          </a:p>
        </p:txBody>
      </p:sp>
      <p:pic>
        <p:nvPicPr>
          <p:cNvPr id="11" name="Picture 10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63130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639493" y="1657077"/>
            <a:ext cx="5065413" cy="4227676"/>
          </a:xfrm>
        </p:spPr>
        <p:txBody>
          <a:bodyPr>
            <a:normAutofit fontScale="85000" lnSpcReduction="10000"/>
          </a:bodyPr>
          <a:lstStyle/>
          <a:p>
            <a:r>
              <a:rPr lang="en-AU" sz="3000" dirty="0"/>
              <a:t>The Lucidity App periodically refreshes all information that is stored on the mobile device, however a refresh icon is also provided (top right).  Tapping this icon will do the following:</a:t>
            </a:r>
          </a:p>
          <a:p>
            <a:r>
              <a:rPr lang="en-AU" dirty="0"/>
              <a:t>All hazards and incidents are automatically synced with the database  when they are saved on the mobile device.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an Incident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Tap the Add new Incident Report link via the Dashboard.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Complete the Incident report with as much detail as you can.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5" name="Picture 4" descr="C:\Users\patersol\AppData\Local\Temp\IMG_247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1847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3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an Incident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Select the Incident Category from the available list.</a:t>
            </a:r>
          </a:p>
          <a:p>
            <a:r>
              <a:rPr lang="en-AU" sz="2800" dirty="0" smtClean="0"/>
              <a:t>Select the Actual Incident classification.</a:t>
            </a:r>
          </a:p>
          <a:p>
            <a:r>
              <a:rPr lang="en-AU" sz="2800" dirty="0" smtClean="0"/>
              <a:t>Select the Potential Incident classification.</a:t>
            </a:r>
          </a:p>
          <a:p>
            <a:r>
              <a:rPr lang="en-AU" sz="2800" dirty="0" smtClean="0"/>
              <a:t>Complete the Org Structure details and click </a:t>
            </a:r>
            <a:r>
              <a:rPr lang="en-AU" sz="2800" b="1" dirty="0" smtClean="0"/>
              <a:t>Save.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6" name="Picture 5" descr="C:\Users\patersol\AppData\Local\Temp\IMG_248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3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an Incident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37430" y="4201099"/>
            <a:ext cx="7600812" cy="2072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The Incident Report will be saved as a </a:t>
            </a:r>
            <a:r>
              <a:rPr lang="en-AU" sz="2800" b="1" dirty="0" smtClean="0"/>
              <a:t>Draft </a:t>
            </a:r>
            <a:r>
              <a:rPr lang="en-AU" sz="2800" dirty="0" smtClean="0"/>
              <a:t>and is accessible via Lucidity  Incident for further investigation and follow up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04" y="1695303"/>
            <a:ext cx="4807391" cy="23087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7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a Hazard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Tap the Add a new Hazard link via the Dashboard.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Complete the Hazard report with as much detail as you can.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6" name="Picture 5" descr="C:\Users\patersol\AppData\Local\Temp\IMG_248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2C460AA-8D16-4E63-9425-A66248E20A88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InForm - Add Form Recor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417fd65fc599d0d0d1dd6827d9706ff837a9b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473</Words>
  <Application>Microsoft Office PowerPoint</Application>
  <PresentationFormat>On-screen Show (4:3)</PresentationFormat>
  <Paragraphs>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Mincho</vt:lpstr>
      <vt:lpstr>Arial</vt:lpstr>
      <vt:lpstr>Calibri</vt:lpstr>
      <vt:lpstr>Times New Roman</vt:lpstr>
      <vt:lpstr>Wingdings</vt:lpstr>
      <vt:lpstr>Office Theme</vt:lpstr>
      <vt:lpstr>LUCIDITY APP</vt:lpstr>
      <vt:lpstr>Introduction</vt:lpstr>
      <vt:lpstr>Logging into the App</vt:lpstr>
      <vt:lpstr>The Dashboard</vt:lpstr>
      <vt:lpstr>Refresh</vt:lpstr>
      <vt:lpstr>Report an Incident</vt:lpstr>
      <vt:lpstr>Report an Incident</vt:lpstr>
      <vt:lpstr>Report an Incident</vt:lpstr>
      <vt:lpstr>Report a Hazard</vt:lpstr>
      <vt:lpstr>Report a Hazard</vt:lpstr>
      <vt:lpstr>Report a Hazard</vt:lpstr>
      <vt:lpstr>Add a Photo</vt:lpstr>
      <vt:lpstr>Add a Photo</vt:lpstr>
      <vt:lpstr>Add a Photo</vt:lpstr>
      <vt:lpstr>Menu</vt:lpstr>
      <vt:lpstr>Menu </vt:lpstr>
      <vt:lpstr>Menu </vt:lpstr>
      <vt:lpstr>Offline Mode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 - Add Form Record</dc:title>
  <dc:creator>Theresa Macdonald</dc:creator>
  <cp:lastModifiedBy>Linda Paterson</cp:lastModifiedBy>
  <cp:revision>111</cp:revision>
  <dcterms:created xsi:type="dcterms:W3CDTF">2014-03-24T00:49:20Z</dcterms:created>
  <dcterms:modified xsi:type="dcterms:W3CDTF">2017-04-04T05:27:16Z</dcterms:modified>
</cp:coreProperties>
</file>