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4" r:id="rId3"/>
    <p:sldId id="282" r:id="rId4"/>
    <p:sldId id="283" r:id="rId5"/>
    <p:sldId id="284" r:id="rId6"/>
    <p:sldId id="263" r:id="rId7"/>
    <p:sldId id="278" r:id="rId8"/>
    <p:sldId id="290" r:id="rId9"/>
    <p:sldId id="285" r:id="rId10"/>
    <p:sldId id="287" r:id="rId11"/>
    <p:sldId id="288" r:id="rId12"/>
    <p:sldId id="286" r:id="rId13"/>
    <p:sldId id="289" r:id="rId14"/>
    <p:sldId id="291" r:id="rId15"/>
    <p:sldId id="277" r:id="rId16"/>
    <p:sldId id="281" r:id="rId17"/>
    <p:sldId id="280" r:id="rId18"/>
    <p:sldId id="259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9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0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INCIDENT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is provided for employees logging issues through Lucidity Incident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Report – Categories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5" y="1590358"/>
            <a:ext cx="6656421" cy="465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5996958" y="2502983"/>
            <a:ext cx="2812063" cy="1652558"/>
          </a:xfrm>
          <a:prstGeom prst="wedgeRectCallout">
            <a:avLst>
              <a:gd name="adj1" fmla="val -126103"/>
              <a:gd name="adj2" fmla="val 20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Each individual Incident Category checked will add a report to be completed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3678" y="5298942"/>
            <a:ext cx="465328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can select more than one Category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Report – Other Information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02052"/>
            <a:ext cx="3483090" cy="3030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732938"/>
            <a:ext cx="3483090" cy="1840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52226" y="5302016"/>
            <a:ext cx="465328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Save and Next </a:t>
            </a:r>
            <a:r>
              <a:rPr lang="en-US" dirty="0" smtClean="0">
                <a:solidFill>
                  <a:schemeClr val="tx1"/>
                </a:solidFill>
              </a:rPr>
              <a:t>to go to the next page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282290" y="1593326"/>
            <a:ext cx="4114800" cy="3413239"/>
          </a:xfrm>
          <a:prstGeom prst="wedgeRectCallout">
            <a:avLst>
              <a:gd name="adj1" fmla="val -72573"/>
              <a:gd name="adj2" fmla="val 995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Enter as much detail as possible: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Work Activity performed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Sources of Hazard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Actual and Potential Hazard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Upload a file / picture / written statement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Persons involved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Witnesses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6" y="1666885"/>
            <a:ext cx="5874156" cy="4998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Report – Injury Report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328875" y="1950721"/>
            <a:ext cx="2046424" cy="1543917"/>
          </a:xfrm>
          <a:prstGeom prst="wedgeRectCallout">
            <a:avLst>
              <a:gd name="adj1" fmla="val -159878"/>
              <a:gd name="adj2" fmla="val -2064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Enter employee details (may also be a member of the public)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328875" y="4390931"/>
            <a:ext cx="2046424" cy="1148281"/>
          </a:xfrm>
          <a:prstGeom prst="wedgeRectCallout">
            <a:avLst>
              <a:gd name="adj1" fmla="val -159878"/>
              <a:gd name="adj2" fmla="val -2064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Enter employee shift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31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66249"/>
            <a:ext cx="5330680" cy="519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Report – Injury Report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084432" y="2403394"/>
            <a:ext cx="2046424" cy="3182594"/>
          </a:xfrm>
          <a:prstGeom prst="wedgeRectCallout">
            <a:avLst>
              <a:gd name="adj1" fmla="val -113868"/>
              <a:gd name="adj2" fmla="val 1796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Enter details about the injury: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Actions taken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First aid provided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Injury details</a:t>
            </a:r>
          </a:p>
        </p:txBody>
      </p:sp>
    </p:spTree>
    <p:extLst>
      <p:ext uri="{BB962C8B-B14F-4D97-AF65-F5344CB8AC3E}">
        <p14:creationId xmlns:p14="http://schemas.microsoft.com/office/powerpoint/2010/main" val="37572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Report – Injury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4" y="1620571"/>
            <a:ext cx="5650912" cy="4911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6084432" y="2403394"/>
            <a:ext cx="2046424" cy="3182594"/>
          </a:xfrm>
          <a:prstGeom prst="wedgeRectCallout">
            <a:avLst>
              <a:gd name="adj1" fmla="val -113868"/>
              <a:gd name="adj2" fmla="val 1796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Injury Information is entered here.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Select the body part/s injured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Save and add another injury</a:t>
            </a:r>
          </a:p>
        </p:txBody>
      </p:sp>
    </p:spTree>
    <p:extLst>
      <p:ext uri="{BB962C8B-B14F-4D97-AF65-F5344CB8AC3E}">
        <p14:creationId xmlns:p14="http://schemas.microsoft.com/office/powerpoint/2010/main" val="8098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an Incident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2976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Your role in logging an Issue is now complete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Once an issue is logged, an email notification will be sent to the Responsible Manager for review and action</a:t>
            </a: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the Incident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2976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Responsible Manager will now approve the issue. This involves: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performing a </a:t>
            </a:r>
            <a:r>
              <a:rPr lang="en-US" sz="2400" b="1" dirty="0" smtClean="0"/>
              <a:t>causal analysis</a:t>
            </a:r>
            <a:r>
              <a:rPr lang="en-US" sz="2400" dirty="0" smtClean="0"/>
              <a:t> to establish why the issue occurred, and how to stop it happening again,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allocating appropriate </a:t>
            </a:r>
            <a:r>
              <a:rPr lang="en-US" sz="2400" b="1" dirty="0" smtClean="0"/>
              <a:t>Actions</a:t>
            </a:r>
            <a:r>
              <a:rPr lang="en-US" sz="2400" dirty="0" smtClean="0"/>
              <a:t>, and</a:t>
            </a:r>
            <a:endParaRPr lang="en-US" sz="24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other steps as appropriate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26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other Issues</a:t>
            </a:r>
            <a:endParaRPr lang="en-US" dirty="0"/>
          </a:p>
        </p:txBody>
      </p:sp>
      <p:pic>
        <p:nvPicPr>
          <p:cNvPr id="2" name="Picture 1" descr="Incident_front_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" y="1617632"/>
            <a:ext cx="9156086" cy="3381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2880" y="5821680"/>
            <a:ext cx="465328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Follow the same steps to record other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types of Issues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Incident allows your employer to </a:t>
            </a:r>
            <a:r>
              <a:rPr lang="en-US" sz="2800" b="1" dirty="0" smtClean="0"/>
              <a:t>record</a:t>
            </a:r>
            <a:r>
              <a:rPr lang="en-US" sz="2800" dirty="0" smtClean="0"/>
              <a:t>, </a:t>
            </a:r>
            <a:r>
              <a:rPr lang="en-US" sz="2800" b="1" dirty="0" smtClean="0"/>
              <a:t>investigate</a:t>
            </a:r>
            <a:r>
              <a:rPr lang="en-US" sz="2800" dirty="0" smtClean="0"/>
              <a:t> and </a:t>
            </a:r>
            <a:r>
              <a:rPr lang="en-US" sz="2800" b="1" dirty="0" smtClean="0"/>
              <a:t>manage</a:t>
            </a:r>
            <a:r>
              <a:rPr lang="en-US" sz="2800" dirty="0" smtClean="0"/>
              <a:t> issues.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Types of issues that can be recorded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</a:t>
            </a:r>
            <a:r>
              <a:rPr lang="en-US" sz="2400" dirty="0" smtClean="0"/>
              <a:t>ncidents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</a:t>
            </a:r>
            <a:r>
              <a:rPr lang="en-US" sz="2400" dirty="0" smtClean="0"/>
              <a:t>on-conformances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hazards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complaints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improvements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Log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Incident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when there is any event, product, process or circumstance that </a:t>
            </a:r>
            <a:r>
              <a:rPr lang="en-US" sz="2800" b="1" dirty="0"/>
              <a:t>could cause harm </a:t>
            </a:r>
            <a:r>
              <a:rPr lang="en-US" sz="2800" dirty="0"/>
              <a:t>to a person, property or the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Log a </a:t>
            </a:r>
            <a:r>
              <a:rPr lang="en-US" sz="2800" b="1" dirty="0">
                <a:solidFill>
                  <a:srgbClr val="E46C0A"/>
                </a:solidFill>
              </a:rPr>
              <a:t>Non-conformance </a:t>
            </a:r>
            <a:r>
              <a:rPr lang="en-US" sz="2800" dirty="0">
                <a:solidFill>
                  <a:schemeClr val="tx1"/>
                </a:solidFill>
              </a:rPr>
              <a:t>when there is any </a:t>
            </a:r>
            <a:r>
              <a:rPr lang="en-US" sz="2800" b="1" dirty="0">
                <a:solidFill>
                  <a:schemeClr val="tx1"/>
                </a:solidFill>
              </a:rPr>
              <a:t>failure</a:t>
            </a:r>
            <a:r>
              <a:rPr lang="en-US" sz="2800" dirty="0">
                <a:solidFill>
                  <a:schemeClr val="tx1"/>
                </a:solidFill>
              </a:rPr>
              <a:t> of a product, pr</a:t>
            </a:r>
            <a:r>
              <a:rPr lang="en-US" sz="2800" dirty="0"/>
              <a:t>ocess or work standing resulting in a </a:t>
            </a:r>
            <a:r>
              <a:rPr lang="en-US" sz="2800" b="1" dirty="0"/>
              <a:t>need for analysis and remedial action.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Log a </a:t>
            </a:r>
            <a:r>
              <a:rPr lang="en-US" sz="2800" b="1" dirty="0">
                <a:solidFill>
                  <a:srgbClr val="E46C0A"/>
                </a:solidFill>
              </a:rPr>
              <a:t>Hazard</a:t>
            </a:r>
            <a:r>
              <a:rPr lang="en-US" sz="2800" dirty="0">
                <a:solidFill>
                  <a:srgbClr val="E46C0A"/>
                </a:solidFill>
              </a:rPr>
              <a:t> </a:t>
            </a:r>
            <a:r>
              <a:rPr lang="en-US" sz="2800" dirty="0"/>
              <a:t>when there is any activity or anything with </a:t>
            </a:r>
            <a:r>
              <a:rPr lang="en-US" sz="2800" b="1" dirty="0"/>
              <a:t>a potential to cause harm</a:t>
            </a:r>
            <a:r>
              <a:rPr lang="en-US" sz="2800" dirty="0"/>
              <a:t> to a person, property or the environment.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Log a </a:t>
            </a:r>
            <a:r>
              <a:rPr lang="en-US" sz="2800" b="1" dirty="0">
                <a:solidFill>
                  <a:srgbClr val="E46C0A"/>
                </a:solidFill>
              </a:rPr>
              <a:t>Complaint</a:t>
            </a:r>
            <a:r>
              <a:rPr lang="en-US" sz="2800" dirty="0">
                <a:solidFill>
                  <a:srgbClr val="E46C0A"/>
                </a:solidFill>
              </a:rPr>
              <a:t> </a:t>
            </a:r>
            <a:r>
              <a:rPr lang="en-US" sz="2800" dirty="0"/>
              <a:t>when there has been a </a:t>
            </a:r>
            <a:r>
              <a:rPr lang="en-US" sz="2800" b="1" dirty="0"/>
              <a:t>formal objection </a:t>
            </a:r>
            <a:r>
              <a:rPr lang="en-US" sz="2800" dirty="0"/>
              <a:t>from a client, stakeholder or regulator.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Log an </a:t>
            </a:r>
            <a:r>
              <a:rPr lang="en-US" sz="2800" b="1" dirty="0">
                <a:solidFill>
                  <a:srgbClr val="E46C0A"/>
                </a:solidFill>
              </a:rPr>
              <a:t>Improvement Opportunity</a:t>
            </a:r>
            <a:r>
              <a:rPr lang="en-US" sz="2800" dirty="0">
                <a:solidFill>
                  <a:srgbClr val="E46C0A"/>
                </a:solidFill>
              </a:rPr>
              <a:t> </a:t>
            </a:r>
            <a:r>
              <a:rPr lang="en-US" sz="2800" dirty="0"/>
              <a:t>when you identify a product, process or activity where there is an opportunity to improve productivity, quality, safety or environmental outcomes</a:t>
            </a:r>
            <a:r>
              <a:rPr lang="en-US" sz="2800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67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There are </a:t>
            </a:r>
            <a:r>
              <a:rPr lang="en-US" sz="2800" dirty="0" smtClean="0"/>
              <a:t>two </a:t>
            </a:r>
            <a:r>
              <a:rPr lang="en-US" sz="2800" dirty="0"/>
              <a:t>ways to log in to Lucidity Incident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Directly into the </a:t>
            </a:r>
            <a:r>
              <a:rPr lang="en-US" sz="2400" b="1" dirty="0"/>
              <a:t>Module</a:t>
            </a:r>
            <a:r>
              <a:rPr lang="en-US" sz="2400" dirty="0"/>
              <a:t>,  </a:t>
            </a:r>
            <a:r>
              <a:rPr lang="en-US" sz="2400" dirty="0" smtClean="0"/>
              <a:t>or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Using </a:t>
            </a:r>
            <a:r>
              <a:rPr lang="en-US" sz="2400" dirty="0"/>
              <a:t>the </a:t>
            </a:r>
            <a:r>
              <a:rPr lang="en-US" sz="2400" b="1" dirty="0"/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3054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6" name="Picture 5" descr="Login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62" y="1493520"/>
            <a:ext cx="5081398" cy="439928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0" y="2196806"/>
            <a:ext cx="367792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Incident using your: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Username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44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 Incident Report</a:t>
            </a:r>
            <a:endParaRPr lang="en-US" dirty="0"/>
          </a:p>
        </p:txBody>
      </p:sp>
      <p:pic>
        <p:nvPicPr>
          <p:cNvPr id="2" name="Picture 1" descr="Incident_front_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1617632"/>
            <a:ext cx="7477760" cy="2761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457200" y="4378961"/>
            <a:ext cx="3037840" cy="1798319"/>
          </a:xfrm>
          <a:prstGeom prst="wedgeRectCallout">
            <a:avLst>
              <a:gd name="adj1" fmla="val 42519"/>
              <a:gd name="adj2" fmla="val -9163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on </a:t>
            </a:r>
            <a:r>
              <a:rPr lang="en-US" sz="2000" b="1" dirty="0" smtClean="0">
                <a:solidFill>
                  <a:schemeClr val="tx1"/>
                </a:solidFill>
              </a:rPr>
              <a:t>Incident Report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en-US" sz="2000" b="1" dirty="0" smtClean="0">
                <a:solidFill>
                  <a:schemeClr val="tx1"/>
                </a:solidFill>
              </a:rPr>
              <a:t>Select Issue Type</a:t>
            </a:r>
            <a:r>
              <a:rPr lang="en-US" sz="2000" dirty="0" smtClean="0">
                <a:solidFill>
                  <a:schemeClr val="tx1"/>
                </a:solidFill>
              </a:rPr>
              <a:t> box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Report - General</a:t>
            </a:r>
            <a:endParaRPr lang="en-US" dirty="0"/>
          </a:p>
        </p:txBody>
      </p:sp>
      <p:pic>
        <p:nvPicPr>
          <p:cNvPr id="3" name="Picture 2" descr="Add_Incid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578493"/>
            <a:ext cx="6110424" cy="5096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3738880" y="2316481"/>
            <a:ext cx="2046424" cy="1117599"/>
          </a:xfrm>
          <a:prstGeom prst="wedgeRectCallout">
            <a:avLst>
              <a:gd name="adj1" fmla="val -83568"/>
              <a:gd name="adj2" fmla="val 2106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Choose </a:t>
            </a:r>
            <a:r>
              <a:rPr lang="en-US" sz="1600" b="1" dirty="0" smtClean="0">
                <a:solidFill>
                  <a:schemeClr val="tx1"/>
                </a:solidFill>
              </a:rPr>
              <a:t>Managers</a:t>
            </a:r>
            <a:r>
              <a:rPr lang="en-US" sz="1600" dirty="0" smtClean="0">
                <a:solidFill>
                  <a:schemeClr val="tx1"/>
                </a:solidFill>
              </a:rPr>
              <a:t> from the drop-down lists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746240" y="3058161"/>
            <a:ext cx="1635760" cy="1117599"/>
          </a:xfrm>
          <a:prstGeom prst="wedgeRectCallout">
            <a:avLst>
              <a:gd name="adj1" fmla="val -77114"/>
              <a:gd name="adj2" fmla="val 2560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A red asterix means the field is </a:t>
            </a:r>
            <a:r>
              <a:rPr lang="en-US" sz="1600" b="1" dirty="0" smtClean="0">
                <a:solidFill>
                  <a:schemeClr val="tx1"/>
                </a:solidFill>
              </a:rPr>
              <a:t>mandatory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5821680"/>
            <a:ext cx="465328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Record as much information as you can. The more details you can include the better.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9089"/>
            <a:ext cx="6206545" cy="5209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Report – Incident Detail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373640" y="2075416"/>
            <a:ext cx="2657192" cy="2941317"/>
          </a:xfrm>
          <a:prstGeom prst="wedgeRectCallout">
            <a:avLst>
              <a:gd name="adj1" fmla="val -134351"/>
              <a:gd name="adj2" fmla="val 38573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Enter as much detail as possible: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Location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Description (This may be carried over to the Injury Report)</a:t>
            </a:r>
          </a:p>
        </p:txBody>
      </p:sp>
    </p:spTree>
    <p:extLst>
      <p:ext uri="{BB962C8B-B14F-4D97-AF65-F5344CB8AC3E}">
        <p14:creationId xmlns:p14="http://schemas.microsoft.com/office/powerpoint/2010/main" val="15972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Report – Admin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7893" y="4683906"/>
            <a:ext cx="465328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Employee Reporting, date and time reported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4" y="1701391"/>
            <a:ext cx="8743950" cy="249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6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8BE1B9B-FA40-43D0-ACDA-4D63A5937165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cident - Creating an Incident"/>
  <p:tag name="ISPRING_RESOURCE_PATHS_HASH_PRESENTER" val="bdd1abcf186dab5e748f55917b60e1f136d21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525</Words>
  <Application>Microsoft Office PowerPoint</Application>
  <PresentationFormat>On-screen Show (4:3)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LUCIDITY INCIDENT</vt:lpstr>
      <vt:lpstr>Introduction</vt:lpstr>
      <vt:lpstr>Introduction</vt:lpstr>
      <vt:lpstr>Introduction</vt:lpstr>
      <vt:lpstr>Introduction</vt:lpstr>
      <vt:lpstr>Logging an Incident Report</vt:lpstr>
      <vt:lpstr>Incident Report - General</vt:lpstr>
      <vt:lpstr>Incident Report – Incident Detail</vt:lpstr>
      <vt:lpstr>Incident Report – Admin</vt:lpstr>
      <vt:lpstr>Incident Report – Categories</vt:lpstr>
      <vt:lpstr>Incident Report – Other Information</vt:lpstr>
      <vt:lpstr>Incident Report – Injury Report</vt:lpstr>
      <vt:lpstr>Incident Report – Injury Report</vt:lpstr>
      <vt:lpstr>Incident Report – Injury Report</vt:lpstr>
      <vt:lpstr>Logging an Incident Report</vt:lpstr>
      <vt:lpstr>Managing the Incident</vt:lpstr>
      <vt:lpstr>Logging other Issues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- Creating an Incident</dc:title>
  <dc:creator>Theresa Macdonald</dc:creator>
  <cp:lastModifiedBy>Linda Paterson</cp:lastModifiedBy>
  <cp:revision>73</cp:revision>
  <dcterms:created xsi:type="dcterms:W3CDTF">2014-03-24T00:49:20Z</dcterms:created>
  <dcterms:modified xsi:type="dcterms:W3CDTF">2017-05-01T01:55:31Z</dcterms:modified>
</cp:coreProperties>
</file>