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4" r:id="rId3"/>
    <p:sldId id="270" r:id="rId4"/>
    <p:sldId id="257" r:id="rId5"/>
    <p:sldId id="261" r:id="rId6"/>
    <p:sldId id="276" r:id="rId7"/>
    <p:sldId id="272" r:id="rId8"/>
    <p:sldId id="263" r:id="rId9"/>
    <p:sldId id="274" r:id="rId10"/>
    <p:sldId id="275" r:id="rId11"/>
    <p:sldId id="259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6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3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4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INCIDENT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/>
          <a:lstStyle/>
          <a:p>
            <a:pPr algn="ctr"/>
            <a:r>
              <a:rPr lang="en-US" cap="none" dirty="0" smtClean="0"/>
              <a:t>This training is provided for employees logging issues through Lucidity Incident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existing Issues</a:t>
            </a:r>
            <a:endParaRPr lang="en-US" dirty="0"/>
          </a:p>
        </p:txBody>
      </p:sp>
      <p:pic>
        <p:nvPicPr>
          <p:cNvPr id="3" name="Picture 2" descr="List_iss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0" y="1501823"/>
            <a:ext cx="7487920" cy="380500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0160" y="4368801"/>
            <a:ext cx="3037840" cy="1798319"/>
          </a:xfrm>
          <a:prstGeom prst="wedgeRectCallout">
            <a:avLst>
              <a:gd name="adj1" fmla="val 22452"/>
              <a:gd name="adj2" fmla="val -11141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on </a:t>
            </a:r>
            <a:r>
              <a:rPr lang="en-US" sz="2000" b="1" dirty="0" smtClean="0">
                <a:solidFill>
                  <a:schemeClr val="tx1"/>
                </a:solidFill>
              </a:rPr>
              <a:t>List Issues </a:t>
            </a:r>
            <a:r>
              <a:rPr lang="en-US" sz="2000" dirty="0" smtClean="0">
                <a:solidFill>
                  <a:schemeClr val="tx1"/>
                </a:solidFill>
              </a:rPr>
              <a:t>to view a list of existing Issues</a:t>
            </a:r>
          </a:p>
        </p:txBody>
      </p:sp>
    </p:spTree>
    <p:extLst>
      <p:ext uri="{BB962C8B-B14F-4D97-AF65-F5344CB8AC3E}">
        <p14:creationId xmlns:p14="http://schemas.microsoft.com/office/powerpoint/2010/main" val="31519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Incident allows your employer to </a:t>
            </a:r>
            <a:r>
              <a:rPr lang="en-US" sz="2800" b="1" dirty="0" smtClean="0"/>
              <a:t>record</a:t>
            </a:r>
            <a:r>
              <a:rPr lang="en-US" sz="2800" dirty="0" smtClean="0"/>
              <a:t>, </a:t>
            </a:r>
            <a:r>
              <a:rPr lang="en-US" sz="2800" b="1" dirty="0" smtClean="0"/>
              <a:t>investigate</a:t>
            </a:r>
            <a:r>
              <a:rPr lang="en-US" sz="2800" dirty="0" smtClean="0"/>
              <a:t> and </a:t>
            </a:r>
            <a:r>
              <a:rPr lang="en-US" sz="2800" b="1" dirty="0" smtClean="0"/>
              <a:t>manage</a:t>
            </a:r>
            <a:r>
              <a:rPr lang="en-US" sz="2800" dirty="0" smtClean="0"/>
              <a:t> issues.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Types of issues 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</a:t>
            </a:r>
            <a:r>
              <a:rPr lang="en-US" sz="2400" dirty="0" smtClean="0"/>
              <a:t>ncidents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</a:t>
            </a:r>
            <a:r>
              <a:rPr lang="en-US" sz="2400" dirty="0" smtClean="0"/>
              <a:t>on-conformances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hazards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complaints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improvements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are three ways to log in to Lucidity Incident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Directly into the </a:t>
            </a:r>
            <a:r>
              <a:rPr lang="en-US" sz="2400" b="1" dirty="0" smtClean="0"/>
              <a:t>Module</a:t>
            </a:r>
            <a:r>
              <a:rPr lang="en-US" sz="2400" dirty="0" smtClean="0"/>
              <a:t>,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</a:t>
            </a:r>
            <a:r>
              <a:rPr lang="en-US" sz="2400" b="1" dirty="0" smtClean="0"/>
              <a:t>Switch Application Feature</a:t>
            </a:r>
            <a:r>
              <a:rPr lang="en-US" sz="2400" dirty="0" smtClean="0"/>
              <a:t>, 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Using the </a:t>
            </a:r>
            <a:r>
              <a:rPr lang="en-US" sz="2400" b="1" dirty="0" smtClean="0"/>
              <a:t>Mobile App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6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Directly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988566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0" y="2196806"/>
            <a:ext cx="3677920" cy="2558074"/>
          </a:xfrm>
          <a:prstGeom prst="wedgeRectCallout">
            <a:avLst>
              <a:gd name="adj1" fmla="val 60644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Login</a:t>
            </a:r>
            <a:r>
              <a:rPr lang="en-US" sz="2000" dirty="0" smtClean="0">
                <a:solidFill>
                  <a:schemeClr val="tx1"/>
                </a:solidFill>
              </a:rPr>
              <a:t> directly to Incident using your: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Username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Password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 descr="Login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62" y="1493520"/>
            <a:ext cx="5081398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from another Application</a:t>
            </a:r>
            <a:endParaRPr lang="en-US" dirty="0"/>
          </a:p>
        </p:txBody>
      </p:sp>
      <p:pic>
        <p:nvPicPr>
          <p:cNvPr id="2" name="Picture 1" descr="Logi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79" y="1493520"/>
            <a:ext cx="6019121" cy="366776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0" y="3308608"/>
            <a:ext cx="2885440" cy="2161024"/>
          </a:xfrm>
          <a:prstGeom prst="wedgeRectCallout">
            <a:avLst>
              <a:gd name="adj1" fmla="val 66509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 the </a:t>
            </a:r>
            <a:r>
              <a:rPr lang="en-US" sz="2000" b="1" dirty="0" smtClean="0">
                <a:solidFill>
                  <a:schemeClr val="tx1"/>
                </a:solidFill>
              </a:rPr>
              <a:t>Switcher</a:t>
            </a:r>
            <a:r>
              <a:rPr lang="en-US" sz="2000" dirty="0" smtClean="0">
                <a:solidFill>
                  <a:schemeClr val="tx1"/>
                </a:solidFill>
              </a:rPr>
              <a:t> to change to other Applications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5715011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6395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from the mobile App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744720" y="3074928"/>
            <a:ext cx="2743200" cy="2161024"/>
          </a:xfrm>
          <a:prstGeom prst="wedgeRectCallout">
            <a:avLst>
              <a:gd name="adj1" fmla="val -76165"/>
              <a:gd name="adj2" fmla="val 91266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Add an </a:t>
            </a:r>
            <a:r>
              <a:rPr lang="en-US" sz="2000" b="1" dirty="0" smtClean="0">
                <a:solidFill>
                  <a:schemeClr val="tx1"/>
                </a:solidFill>
              </a:rPr>
              <a:t>Incident </a:t>
            </a:r>
            <a:r>
              <a:rPr lang="en-US" sz="2000" dirty="0" smtClean="0">
                <a:solidFill>
                  <a:schemeClr val="tx1"/>
                </a:solidFill>
              </a:rPr>
              <a:t>or </a:t>
            </a:r>
            <a:r>
              <a:rPr lang="en-US" sz="2000" b="1" dirty="0" smtClean="0">
                <a:solidFill>
                  <a:schemeClr val="tx1"/>
                </a:solidFill>
              </a:rPr>
              <a:t>Hazard</a:t>
            </a:r>
            <a:r>
              <a:rPr lang="en-US" sz="2000" dirty="0" smtClean="0">
                <a:solidFill>
                  <a:schemeClr val="tx1"/>
                </a:solidFill>
              </a:rPr>
              <a:t> via the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mobile app</a:t>
            </a:r>
          </a:p>
        </p:txBody>
      </p:sp>
      <p:pic>
        <p:nvPicPr>
          <p:cNvPr id="3" name="Picture 2" descr="Incident_A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68" y="1706880"/>
            <a:ext cx="2896057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Incident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Incident enables you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Log an Issue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Manage existing Issues (if you have appropriate permissions)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an Issue</a:t>
            </a:r>
            <a:endParaRPr lang="en-US" dirty="0"/>
          </a:p>
        </p:txBody>
      </p:sp>
      <p:pic>
        <p:nvPicPr>
          <p:cNvPr id="2" name="Picture 1" descr="Incident_front_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17632"/>
            <a:ext cx="7477760" cy="2761329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57200" y="4378961"/>
            <a:ext cx="3037840" cy="1798319"/>
          </a:xfrm>
          <a:prstGeom prst="wedgeRectCallout">
            <a:avLst>
              <a:gd name="adj1" fmla="val 42519"/>
              <a:gd name="adj2" fmla="val -9163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on the appropriate </a:t>
            </a:r>
            <a:r>
              <a:rPr lang="en-US" sz="2000" b="1" dirty="0" smtClean="0">
                <a:solidFill>
                  <a:schemeClr val="tx1"/>
                </a:solidFill>
              </a:rPr>
              <a:t>Issue </a:t>
            </a:r>
            <a:r>
              <a:rPr lang="en-US" sz="2000" dirty="0" smtClean="0">
                <a:solidFill>
                  <a:schemeClr val="tx1"/>
                </a:solidFill>
              </a:rPr>
              <a:t>type and follow-the prompts</a:t>
            </a:r>
          </a:p>
        </p:txBody>
      </p:sp>
    </p:spTree>
    <p:extLst>
      <p:ext uri="{BB962C8B-B14F-4D97-AF65-F5344CB8AC3E}">
        <p14:creationId xmlns:p14="http://schemas.microsoft.com/office/powerpoint/2010/main" val="441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 of Issue?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2976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Log an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Incident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when there is any event, product, process or circumstance that </a:t>
            </a:r>
            <a:r>
              <a:rPr lang="en-US" sz="2000" b="1" dirty="0" smtClean="0"/>
              <a:t>could cause harm </a:t>
            </a:r>
            <a:r>
              <a:rPr lang="en-US" sz="2000" dirty="0" smtClean="0"/>
              <a:t>to a person, property or the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Log a </a:t>
            </a:r>
            <a:r>
              <a:rPr lang="en-US" sz="2000" b="1" dirty="0">
                <a:solidFill>
                  <a:srgbClr val="E46C0A"/>
                </a:solidFill>
              </a:rPr>
              <a:t>Non-conformance </a:t>
            </a:r>
            <a:r>
              <a:rPr lang="en-US" sz="2000" dirty="0">
                <a:solidFill>
                  <a:schemeClr val="tx1"/>
                </a:solidFill>
              </a:rPr>
              <a:t>when there is any </a:t>
            </a:r>
            <a:r>
              <a:rPr lang="en-US" sz="2000" b="1" dirty="0">
                <a:solidFill>
                  <a:schemeClr val="tx1"/>
                </a:solidFill>
              </a:rPr>
              <a:t>failure</a:t>
            </a:r>
            <a:r>
              <a:rPr lang="en-US" sz="2000" dirty="0">
                <a:solidFill>
                  <a:schemeClr val="tx1"/>
                </a:solidFill>
              </a:rPr>
              <a:t> of a product, pr</a:t>
            </a:r>
            <a:r>
              <a:rPr lang="en-US" sz="2000" dirty="0"/>
              <a:t>ocess or work standing resulting in a </a:t>
            </a:r>
            <a:r>
              <a:rPr lang="en-US" sz="2000" b="1" dirty="0"/>
              <a:t>need for analysis and remedial action</a:t>
            </a:r>
            <a:r>
              <a:rPr lang="en-US" sz="2000" b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Log a </a:t>
            </a:r>
            <a:r>
              <a:rPr lang="en-US" sz="2000" b="1" dirty="0">
                <a:solidFill>
                  <a:srgbClr val="E46C0A"/>
                </a:solidFill>
              </a:rPr>
              <a:t>Hazard</a:t>
            </a:r>
            <a:r>
              <a:rPr lang="en-US" sz="2000" dirty="0">
                <a:solidFill>
                  <a:srgbClr val="E46C0A"/>
                </a:solidFill>
              </a:rPr>
              <a:t> </a:t>
            </a:r>
            <a:r>
              <a:rPr lang="en-US" sz="2000" dirty="0"/>
              <a:t>when there is any activity or anything with </a:t>
            </a:r>
            <a:r>
              <a:rPr lang="en-US" sz="2000" b="1" dirty="0"/>
              <a:t>a potential to cause harm</a:t>
            </a:r>
            <a:r>
              <a:rPr lang="en-US" sz="2000" dirty="0"/>
              <a:t> to a person, property or the environment.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Log a </a:t>
            </a:r>
            <a:r>
              <a:rPr lang="en-US" sz="2000" b="1" dirty="0">
                <a:solidFill>
                  <a:srgbClr val="E46C0A"/>
                </a:solidFill>
              </a:rPr>
              <a:t>Complaint</a:t>
            </a:r>
            <a:r>
              <a:rPr lang="en-US" sz="2000" dirty="0">
                <a:solidFill>
                  <a:srgbClr val="E46C0A"/>
                </a:solidFill>
              </a:rPr>
              <a:t> </a:t>
            </a:r>
            <a:r>
              <a:rPr lang="en-US" sz="2000" dirty="0"/>
              <a:t>when there has been a </a:t>
            </a:r>
            <a:r>
              <a:rPr lang="en-US" sz="2000" b="1" dirty="0"/>
              <a:t>formal objection </a:t>
            </a:r>
            <a:r>
              <a:rPr lang="en-US" sz="2000" dirty="0"/>
              <a:t>from a client, stakeholder or regulator.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Log an </a:t>
            </a:r>
            <a:r>
              <a:rPr lang="en-US" sz="2000" b="1" dirty="0" smtClean="0">
                <a:solidFill>
                  <a:srgbClr val="E46C0A"/>
                </a:solidFill>
              </a:rPr>
              <a:t>Improvement Opportunity</a:t>
            </a:r>
            <a:r>
              <a:rPr lang="en-US" sz="2000" dirty="0" smtClean="0">
                <a:solidFill>
                  <a:srgbClr val="E46C0A"/>
                </a:solidFill>
              </a:rPr>
              <a:t> </a:t>
            </a:r>
            <a:r>
              <a:rPr lang="en-US" sz="2000" dirty="0" smtClean="0"/>
              <a:t>when you identify a product, process or activity where there is an opportunity to improve productivity, quality, safety or environmental outcomes.</a:t>
            </a:r>
            <a:endParaRPr lang="en-US" sz="1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58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2E881CD-7EE4-4833-A2D3-E68F8BA80FB8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Incident - Introduction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38a512abc87a9a6eef8985fde2c2b1fbc997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297</Words>
  <Application>Microsoft Office PowerPoint</Application>
  <PresentationFormat>On-screen Show (4:3)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LUCIDITY INCIDENT</vt:lpstr>
      <vt:lpstr>Introduction</vt:lpstr>
      <vt:lpstr>Introduction</vt:lpstr>
      <vt:lpstr>Login Directly</vt:lpstr>
      <vt:lpstr>Access from another Application</vt:lpstr>
      <vt:lpstr>Access from the mobile App</vt:lpstr>
      <vt:lpstr>Using Incident</vt:lpstr>
      <vt:lpstr>Logging an Issue</vt:lpstr>
      <vt:lpstr>What type of Issue?</vt:lpstr>
      <vt:lpstr>View existing Issues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- Introduction</dc:title>
  <dc:creator>Theresa Macdonald</dc:creator>
  <cp:lastModifiedBy>Linda Paterson</cp:lastModifiedBy>
  <cp:revision>64</cp:revision>
  <dcterms:created xsi:type="dcterms:W3CDTF">2014-03-24T00:49:20Z</dcterms:created>
  <dcterms:modified xsi:type="dcterms:W3CDTF">2017-05-01T01:54:26Z</dcterms:modified>
</cp:coreProperties>
</file>