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0" r:id="rId2"/>
    <p:sldId id="264" r:id="rId3"/>
    <p:sldId id="270" r:id="rId4"/>
    <p:sldId id="257" r:id="rId5"/>
    <p:sldId id="261" r:id="rId6"/>
    <p:sldId id="263" r:id="rId7"/>
    <p:sldId id="272" r:id="rId8"/>
    <p:sldId id="273" r:id="rId9"/>
    <p:sldId id="269" r:id="rId10"/>
    <p:sldId id="274" r:id="rId11"/>
    <p:sldId id="265" r:id="rId12"/>
    <p:sldId id="266" r:id="rId13"/>
    <p:sldId id="275" r:id="rId14"/>
    <p:sldId id="276" r:id="rId15"/>
    <p:sldId id="277" r:id="rId16"/>
    <p:sldId id="271" r:id="rId17"/>
    <p:sldId id="259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F1E"/>
    <a:srgbClr val="3333CC"/>
    <a:srgbClr val="5D5D5D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2/08/2017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2/08/2017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3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24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7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83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55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57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67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01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6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25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16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08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45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47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78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51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91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CONTRACTOR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/>
          <a:lstStyle/>
          <a:p>
            <a:pPr algn="ctr"/>
            <a:r>
              <a:rPr lang="en-US" cap="none" dirty="0" smtClean="0"/>
              <a:t>This training is provided for employees using </a:t>
            </a:r>
            <a:br>
              <a:rPr lang="en-US" cap="none" dirty="0" smtClean="0"/>
            </a:br>
            <a:r>
              <a:rPr lang="en-US" cap="none" dirty="0" smtClean="0"/>
              <a:t>Lucidity Contractor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021" y="1584356"/>
            <a:ext cx="7744040" cy="440347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new Company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0" y="2583477"/>
            <a:ext cx="2027976" cy="2404982"/>
          </a:xfrm>
          <a:prstGeom prst="wedgeRectCallout">
            <a:avLst>
              <a:gd name="adj1" fmla="val 71420"/>
              <a:gd name="adj2" fmla="val -2988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Enter the </a:t>
            </a:r>
            <a:r>
              <a:rPr lang="en-US" sz="2000" b="1" dirty="0" smtClean="0">
                <a:solidFill>
                  <a:schemeClr val="tx1"/>
                </a:solidFill>
              </a:rPr>
              <a:t>Company Name </a:t>
            </a:r>
            <a:r>
              <a:rPr lang="en-US" sz="2000" dirty="0" smtClean="0">
                <a:solidFill>
                  <a:schemeClr val="tx1"/>
                </a:solidFill>
              </a:rPr>
              <a:t>and other information of the Contractor business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5150041" y="2539940"/>
            <a:ext cx="3197254" cy="1959632"/>
          </a:xfrm>
          <a:prstGeom prst="wedgeRectCallout">
            <a:avLst>
              <a:gd name="adj1" fmla="val -116943"/>
              <a:gd name="adj2" fmla="val 477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Add information about the type of </a:t>
            </a:r>
            <a:r>
              <a:rPr lang="en-US" sz="2000" b="1" dirty="0" smtClean="0">
                <a:solidFill>
                  <a:schemeClr val="tx1"/>
                </a:solidFill>
              </a:rPr>
              <a:t>Goods and Services Supplied</a:t>
            </a:r>
            <a:r>
              <a:rPr lang="en-US" sz="2000" dirty="0" smtClean="0">
                <a:solidFill>
                  <a:schemeClr val="tx1"/>
                </a:solidFill>
              </a:rPr>
              <a:t> by selecting from the </a:t>
            </a:r>
            <a:r>
              <a:rPr lang="en-US" sz="2000" b="1" dirty="0" smtClean="0">
                <a:solidFill>
                  <a:schemeClr val="tx1"/>
                </a:solidFill>
              </a:rPr>
              <a:t>Category </a:t>
            </a:r>
            <a:r>
              <a:rPr lang="en-US" sz="2000" dirty="0" smtClean="0">
                <a:solidFill>
                  <a:schemeClr val="tx1"/>
                </a:solidFill>
              </a:rPr>
              <a:t>in the drop down list</a:t>
            </a:r>
          </a:p>
        </p:txBody>
      </p:sp>
      <p:sp>
        <p:nvSpPr>
          <p:cNvPr id="9" name="Rectangle 8"/>
          <p:cNvSpPr/>
          <p:nvPr/>
        </p:nvSpPr>
        <p:spPr>
          <a:xfrm>
            <a:off x="679641" y="5888679"/>
            <a:ext cx="447040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If the Category does not appear in the drop down list, an Administrator can add this via the “</a:t>
            </a:r>
            <a:r>
              <a:rPr lang="en-US" b="1" dirty="0" smtClean="0">
                <a:solidFill>
                  <a:schemeClr val="tx1"/>
                </a:solidFill>
              </a:rPr>
              <a:t>Settings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tab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54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Adding a Document (Insurance, Permits, Licences)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3826" y="1539994"/>
            <a:ext cx="8229600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400" dirty="0"/>
              <a:t>Any required records can be added to the system by using the </a:t>
            </a:r>
            <a:r>
              <a:rPr lang="en-AU" sz="2400" b="1" dirty="0"/>
              <a:t>Add New Document</a:t>
            </a:r>
            <a:r>
              <a:rPr lang="en-AU" sz="2400" dirty="0"/>
              <a:t> function under the </a:t>
            </a:r>
            <a:r>
              <a:rPr lang="en-AU" sz="2400" b="1" dirty="0"/>
              <a:t>'Document'</a:t>
            </a:r>
            <a:r>
              <a:rPr lang="en-AU" sz="2400" dirty="0"/>
              <a:t> </a:t>
            </a:r>
            <a:r>
              <a:rPr lang="en-AU" sz="2400" dirty="0" smtClean="0"/>
              <a:t>menu. </a:t>
            </a:r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2" y="2785902"/>
            <a:ext cx="5314384" cy="30106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ular Callout 9"/>
          <p:cNvSpPr/>
          <p:nvPr/>
        </p:nvSpPr>
        <p:spPr>
          <a:xfrm flipH="1">
            <a:off x="4572000" y="3306292"/>
            <a:ext cx="3973515" cy="1898361"/>
          </a:xfrm>
          <a:prstGeom prst="wedgeRectCallout">
            <a:avLst>
              <a:gd name="adj1" fmla="val 93623"/>
              <a:gd name="adj2" fmla="val -3363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Select the document type from the drop down list. Attach copes of records by clicking </a:t>
            </a:r>
            <a:r>
              <a:rPr lang="en-US" b="1" dirty="0" smtClean="0">
                <a:solidFill>
                  <a:schemeClr val="tx1"/>
                </a:solidFill>
              </a:rPr>
              <a:t>Add document </a:t>
            </a:r>
            <a:r>
              <a:rPr lang="en-US" dirty="0" smtClean="0">
                <a:solidFill>
                  <a:schemeClr val="tx1"/>
                </a:solidFill>
              </a:rPr>
              <a:t>under Attachments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Click </a:t>
            </a:r>
            <a:r>
              <a:rPr lang="en-US" b="1" dirty="0" smtClean="0">
                <a:solidFill>
                  <a:schemeClr val="tx1"/>
                </a:solidFill>
              </a:rPr>
              <a:t>upload </a:t>
            </a:r>
            <a:r>
              <a:rPr lang="en-US" dirty="0" smtClean="0">
                <a:solidFill>
                  <a:schemeClr val="tx1"/>
                </a:solidFill>
              </a:rPr>
              <a:t>once the document has been selected, then click </a:t>
            </a:r>
            <a:r>
              <a:rPr lang="en-US" b="1" dirty="0" smtClean="0">
                <a:solidFill>
                  <a:schemeClr val="tx1"/>
                </a:solidFill>
              </a:rPr>
              <a:t>Save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55734" y="5898341"/>
            <a:ext cx="447040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Any extra information can be recorded in the </a:t>
            </a:r>
            <a:r>
              <a:rPr lang="en-US" b="1" dirty="0" smtClean="0">
                <a:solidFill>
                  <a:schemeClr val="tx1"/>
                </a:solidFill>
              </a:rPr>
              <a:t>Notes </a:t>
            </a:r>
            <a:r>
              <a:rPr lang="en-US" dirty="0" smtClean="0">
                <a:solidFill>
                  <a:schemeClr val="tx1"/>
                </a:solidFill>
              </a:rPr>
              <a:t>field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9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existing Records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0442"/>
            <a:ext cx="9144000" cy="1939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57200" y="1735937"/>
            <a:ext cx="8229600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400" dirty="0" smtClean="0"/>
              <a:t>By clicking on the </a:t>
            </a:r>
            <a:r>
              <a:rPr lang="en-AU" sz="2400" b="1" dirty="0" smtClean="0"/>
              <a:t>Contractors</a:t>
            </a:r>
            <a:r>
              <a:rPr lang="en-AU" sz="2400" dirty="0" smtClean="0"/>
              <a:t> menu, all contractor records already in the system can be reviewed and modified. This is a list of all contractors in the system.</a:t>
            </a:r>
            <a:endParaRPr lang="en-US" sz="2400" dirty="0" smtClean="0"/>
          </a:p>
        </p:txBody>
      </p:sp>
      <p:sp>
        <p:nvSpPr>
          <p:cNvPr id="6" name="Rectangular Callout 5"/>
          <p:cNvSpPr/>
          <p:nvPr/>
        </p:nvSpPr>
        <p:spPr>
          <a:xfrm flipH="1">
            <a:off x="1615440" y="5464340"/>
            <a:ext cx="4020862" cy="1239520"/>
          </a:xfrm>
          <a:prstGeom prst="wedgeRectCallout">
            <a:avLst>
              <a:gd name="adj1" fmla="val -37428"/>
              <a:gd name="adj2" fmla="val -13214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This list can be filtered by clicking the </a:t>
            </a:r>
            <a:r>
              <a:rPr lang="en-US" sz="2000" b="1" dirty="0" smtClean="0">
                <a:solidFill>
                  <a:schemeClr val="tx1"/>
                </a:solidFill>
              </a:rPr>
              <a:t>Filter </a:t>
            </a:r>
            <a:r>
              <a:rPr lang="en-US" sz="2000" dirty="0" smtClean="0">
                <a:solidFill>
                  <a:schemeClr val="tx1"/>
                </a:solidFill>
              </a:rPr>
              <a:t>button after making selections in the drop down filter fields</a:t>
            </a:r>
          </a:p>
        </p:txBody>
      </p:sp>
    </p:spTree>
    <p:extLst>
      <p:ext uri="{BB962C8B-B14F-4D97-AF65-F5344CB8AC3E}">
        <p14:creationId xmlns:p14="http://schemas.microsoft.com/office/powerpoint/2010/main" val="12189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existing Records</a:t>
            </a:r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57200" y="1735937"/>
            <a:ext cx="8229600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400" dirty="0" smtClean="0"/>
              <a:t>Filter selections fields include: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Company Document Status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Category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State</a:t>
            </a:r>
            <a:endParaRPr lang="en-US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814553" y="3910018"/>
            <a:ext cx="7250156" cy="1966126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This allows you to refine the search for contractors based on a particular criteria.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For example – you can search for contractors that provide security services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5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existing Records</a:t>
            </a:r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57200" y="1735937"/>
            <a:ext cx="8229600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400" dirty="0" smtClean="0"/>
              <a:t>The list can be </a:t>
            </a:r>
            <a:r>
              <a:rPr lang="en-AU" sz="2400" b="1" dirty="0" smtClean="0"/>
              <a:t>sorted</a:t>
            </a:r>
            <a:r>
              <a:rPr lang="en-AU" sz="2400" dirty="0" smtClean="0"/>
              <a:t> by clicking on any column heading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95" y="2713465"/>
            <a:ext cx="8398005" cy="20884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ular Callout 8"/>
          <p:cNvSpPr/>
          <p:nvPr/>
        </p:nvSpPr>
        <p:spPr>
          <a:xfrm flipH="1">
            <a:off x="1615440" y="5220935"/>
            <a:ext cx="4020862" cy="1239520"/>
          </a:xfrm>
          <a:prstGeom prst="wedgeRectCallout">
            <a:avLst>
              <a:gd name="adj1" fmla="val -116836"/>
              <a:gd name="adj2" fmla="val -116427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tx1"/>
                </a:solidFill>
              </a:rPr>
              <a:t>Entries can be </a:t>
            </a:r>
            <a:r>
              <a:rPr lang="en-AU" sz="2000" b="1" dirty="0">
                <a:solidFill>
                  <a:schemeClr val="tx1"/>
                </a:solidFill>
              </a:rPr>
              <a:t>deleted</a:t>
            </a:r>
            <a:r>
              <a:rPr lang="en-AU" sz="2000" dirty="0">
                <a:solidFill>
                  <a:schemeClr val="tx1"/>
                </a:solidFill>
              </a:rPr>
              <a:t> by selecting an entry via the </a:t>
            </a:r>
            <a:r>
              <a:rPr lang="en-AU" sz="2000" b="1" dirty="0">
                <a:solidFill>
                  <a:schemeClr val="tx1"/>
                </a:solidFill>
              </a:rPr>
              <a:t>Actions</a:t>
            </a:r>
            <a:r>
              <a:rPr lang="en-AU" sz="2000" dirty="0">
                <a:solidFill>
                  <a:schemeClr val="tx1"/>
                </a:solidFill>
              </a:rPr>
              <a:t> </a:t>
            </a:r>
            <a:r>
              <a:rPr lang="en-AU" sz="2000" dirty="0" smtClean="0">
                <a:solidFill>
                  <a:schemeClr val="tx1"/>
                </a:solidFill>
              </a:rPr>
              <a:t>button</a:t>
            </a:r>
            <a:endParaRPr lang="en-A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4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Existing Records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57200" y="1735937"/>
            <a:ext cx="8229600" cy="4348163"/>
          </a:xfrm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600" dirty="0" smtClean="0"/>
              <a:t>If an expiry date was recorded against a record, then the Record Status / Next Expiry column will: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2400" dirty="0" smtClean="0"/>
              <a:t>Turn </a:t>
            </a:r>
            <a:r>
              <a:rPr lang="en-AU" sz="2400" b="1" dirty="0" smtClean="0">
                <a:solidFill>
                  <a:srgbClr val="FF0000"/>
                </a:solidFill>
              </a:rPr>
              <a:t>Red </a:t>
            </a:r>
            <a:r>
              <a:rPr lang="en-AU" sz="2400" dirty="0" smtClean="0">
                <a:solidFill>
                  <a:schemeClr val="tx1"/>
                </a:solidFill>
              </a:rPr>
              <a:t>when the expiry date has passed. The status column will display the </a:t>
            </a:r>
            <a:r>
              <a:rPr lang="en-AU" sz="2400" b="1" dirty="0" smtClean="0">
                <a:solidFill>
                  <a:schemeClr val="tx1"/>
                </a:solidFill>
              </a:rPr>
              <a:t>Expiry Date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2400" dirty="0" smtClean="0">
                <a:solidFill>
                  <a:schemeClr val="tx1"/>
                </a:solidFill>
              </a:rPr>
              <a:t>Turn </a:t>
            </a:r>
            <a:r>
              <a:rPr lang="en-AU" sz="2400" b="1" dirty="0" smtClean="0">
                <a:solidFill>
                  <a:srgbClr val="F68F1E"/>
                </a:solidFill>
              </a:rPr>
              <a:t>Orange </a:t>
            </a:r>
            <a:r>
              <a:rPr lang="en-AU" sz="2400" dirty="0" smtClean="0">
                <a:solidFill>
                  <a:schemeClr val="tx1"/>
                </a:solidFill>
              </a:rPr>
              <a:t>one month prior to the expiry date – alerting users and managers of the imminent expiration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2400" dirty="0" smtClean="0">
                <a:solidFill>
                  <a:schemeClr val="tx1"/>
                </a:solidFill>
              </a:rPr>
              <a:t>Remain </a:t>
            </a:r>
            <a:r>
              <a:rPr lang="en-AU" sz="2400" b="1" dirty="0" smtClean="0">
                <a:solidFill>
                  <a:srgbClr val="00B050"/>
                </a:solidFill>
              </a:rPr>
              <a:t>Green </a:t>
            </a:r>
            <a:r>
              <a:rPr lang="en-AU" sz="2400" dirty="0" smtClean="0">
                <a:solidFill>
                  <a:schemeClr val="tx1"/>
                </a:solidFill>
              </a:rPr>
              <a:t>at all other times with the relevant expiry date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600" dirty="0"/>
              <a:t>Existing entries can be </a:t>
            </a:r>
            <a:r>
              <a:rPr lang="en-AU" sz="2600" b="1" dirty="0"/>
              <a:t>Edited</a:t>
            </a:r>
            <a:r>
              <a:rPr lang="en-AU" sz="2600" dirty="0"/>
              <a:t> by clicking the pencil in the last column of the list table.</a:t>
            </a:r>
            <a:endParaRPr lang="en-AU" sz="2600" dirty="0" smtClean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5611" y="5898341"/>
            <a:ext cx="4470400" cy="843280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Remember to click </a:t>
            </a:r>
            <a:r>
              <a:rPr lang="en-US" b="1" dirty="0" smtClean="0">
                <a:solidFill>
                  <a:schemeClr val="tx1"/>
                </a:solidFill>
              </a:rPr>
              <a:t>Save </a:t>
            </a:r>
            <a:r>
              <a:rPr lang="en-US" dirty="0" smtClean="0">
                <a:solidFill>
                  <a:schemeClr val="tx1"/>
                </a:solidFill>
              </a:rPr>
              <a:t>at the end of each edit session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Settings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r>
              <a:rPr lang="en-AU" sz="2800" dirty="0"/>
              <a:t>The following configurable dropdown lists are managed via the </a:t>
            </a:r>
            <a:r>
              <a:rPr lang="en-AU" sz="2800" b="1" dirty="0"/>
              <a:t>Settings </a:t>
            </a:r>
            <a:r>
              <a:rPr lang="en-AU" sz="2800" dirty="0"/>
              <a:t>tab:</a:t>
            </a:r>
          </a:p>
          <a:p>
            <a:pPr lvl="1"/>
            <a:r>
              <a:rPr lang="en-AU" sz="2400" dirty="0"/>
              <a:t>Company Category</a:t>
            </a:r>
          </a:p>
          <a:p>
            <a:pPr lvl="1"/>
            <a:r>
              <a:rPr lang="en-AU" sz="2400" dirty="0"/>
              <a:t>Company Status</a:t>
            </a:r>
          </a:p>
          <a:p>
            <a:pPr lvl="1"/>
            <a:r>
              <a:rPr lang="en-AU" sz="2400" dirty="0"/>
              <a:t>Document </a:t>
            </a:r>
            <a:r>
              <a:rPr lang="en-AU" sz="2400" dirty="0" smtClean="0"/>
              <a:t>Category</a:t>
            </a:r>
          </a:p>
          <a:p>
            <a:pPr lvl="1"/>
            <a:r>
              <a:rPr lang="en-AU" sz="2400" dirty="0" smtClean="0"/>
              <a:t>States</a:t>
            </a:r>
            <a:endParaRPr lang="en-AU" sz="2400" dirty="0"/>
          </a:p>
          <a:p>
            <a:pPr lvl="1"/>
            <a:r>
              <a:rPr lang="en-AU" sz="2400" dirty="0"/>
              <a:t>Countries</a:t>
            </a:r>
          </a:p>
          <a:p>
            <a:r>
              <a:rPr lang="en-AU" sz="2800" dirty="0"/>
              <a:t>These can be amended by the Administrator.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648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Contractor allows you to manage your Contractor records.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Including: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d</a:t>
            </a:r>
            <a:r>
              <a:rPr lang="en-US" sz="2400" dirty="0" smtClean="0"/>
              <a:t>elivering online training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keeping records of training, licences, certificates and other competencies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r</a:t>
            </a:r>
            <a:r>
              <a:rPr lang="en-US" sz="2400" dirty="0" smtClean="0"/>
              <a:t>eporting on outstanding training</a:t>
            </a:r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There are two ways to login to Lucidity Contractor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Directly into the module itself, or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</a:t>
            </a:r>
            <a:r>
              <a:rPr lang="en-US" sz="2400" b="1" dirty="0" smtClean="0"/>
              <a:t>Switch Application Feature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262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Login Directly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4988566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0" y="2196806"/>
            <a:ext cx="3464560" cy="2558074"/>
          </a:xfrm>
          <a:prstGeom prst="wedgeRectCallout">
            <a:avLst>
              <a:gd name="adj1" fmla="val 60644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Login</a:t>
            </a:r>
            <a:r>
              <a:rPr lang="en-US" sz="2000" dirty="0" smtClean="0">
                <a:solidFill>
                  <a:schemeClr val="tx1"/>
                </a:solidFill>
              </a:rPr>
              <a:t> directly to Contractor using your:</a:t>
            </a: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Usernam</a:t>
            </a:r>
            <a:r>
              <a:rPr lang="en-US" sz="2000" dirty="0">
                <a:solidFill>
                  <a:schemeClr val="tx1"/>
                </a:solidFill>
              </a:rPr>
              <a:t>e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smtClean="0">
                <a:solidFill>
                  <a:schemeClr val="tx1"/>
                </a:solidFill>
              </a:rPr>
              <a:t>Password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015" y="1493726"/>
            <a:ext cx="4787985" cy="421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from another Application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0" y="2146816"/>
            <a:ext cx="2885440" cy="1876544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 the </a:t>
            </a:r>
            <a:r>
              <a:rPr lang="en-US" sz="2000" b="1" dirty="0" smtClean="0">
                <a:solidFill>
                  <a:schemeClr val="tx1"/>
                </a:solidFill>
              </a:rPr>
              <a:t>Switcher</a:t>
            </a:r>
            <a:r>
              <a:rPr lang="en-US" sz="2000" dirty="0" smtClean="0">
                <a:solidFill>
                  <a:schemeClr val="tx1"/>
                </a:solidFill>
              </a:rPr>
              <a:t> to change to other Applications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050" y="1894463"/>
            <a:ext cx="54864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Contractor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0" y="2276878"/>
            <a:ext cx="2895600" cy="2558074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Lucidity Contractor enables </a:t>
            </a:r>
            <a:r>
              <a:rPr lang="en-US" sz="2000" b="1" dirty="0" smtClean="0">
                <a:solidFill>
                  <a:schemeClr val="tx1"/>
                </a:solidFill>
              </a:rPr>
              <a:t>you</a:t>
            </a:r>
            <a:r>
              <a:rPr lang="en-US" sz="2000" dirty="0" smtClean="0">
                <a:solidFill>
                  <a:schemeClr val="tx1"/>
                </a:solidFill>
              </a:rPr>
              <a:t> to: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View Contractor Records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View Contractor Documents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329" y="2150978"/>
            <a:ext cx="538162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Contractor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 main screen for Contractor provides a list of the contractors currently on the system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913" y="2744187"/>
            <a:ext cx="6468747" cy="2748087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0" y="5208077"/>
            <a:ext cx="5151120" cy="1649923"/>
          </a:xfrm>
          <a:prstGeom prst="wedgeRectCallout">
            <a:avLst>
              <a:gd name="adj1" fmla="val 20161"/>
              <a:gd name="adj2" fmla="val -3790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Like all Lucidity products, there are comprehensive filters to refine the list and produce reports, as well as </a:t>
            </a:r>
            <a:r>
              <a:rPr lang="en-US" sz="2000" b="1" dirty="0" err="1">
                <a:solidFill>
                  <a:schemeClr val="tx1"/>
                </a:solidFill>
              </a:rPr>
              <a:t>MyEmails</a:t>
            </a:r>
            <a:r>
              <a:rPr lang="en-US" sz="2000" dirty="0">
                <a:solidFill>
                  <a:schemeClr val="tx1"/>
                </a:solidFill>
              </a:rPr>
              <a:t> and </a:t>
            </a:r>
            <a:r>
              <a:rPr lang="en-US" sz="2000" b="1" dirty="0" err="1">
                <a:solidFill>
                  <a:schemeClr val="tx1"/>
                </a:solidFill>
              </a:rPr>
              <a:t>MyFilters</a:t>
            </a:r>
            <a:r>
              <a:rPr lang="en-US" sz="2000" dirty="0">
                <a:solidFill>
                  <a:schemeClr val="tx1"/>
                </a:solidFill>
              </a:rPr>
              <a:t> functions.</a:t>
            </a:r>
          </a:p>
        </p:txBody>
      </p:sp>
    </p:spTree>
    <p:extLst>
      <p:ext uri="{BB962C8B-B14F-4D97-AF65-F5344CB8AC3E}">
        <p14:creationId xmlns:p14="http://schemas.microsoft.com/office/powerpoint/2010/main" val="33790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Contractor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626" y="1542611"/>
            <a:ext cx="6468747" cy="2748087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715222" y="4109477"/>
            <a:ext cx="7713553" cy="1649923"/>
          </a:xfrm>
          <a:prstGeom prst="wedgeRectCallout">
            <a:avLst>
              <a:gd name="adj1" fmla="val 20161"/>
              <a:gd name="adj2" fmla="val -37909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Note the following features: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Colour coded record status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Sortable columns (click column main heading)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Direct access to details for records via “</a:t>
            </a:r>
            <a:r>
              <a:rPr lang="en-US" sz="2000" b="1" dirty="0" smtClean="0">
                <a:solidFill>
                  <a:schemeClr val="tx1"/>
                </a:solidFill>
              </a:rPr>
              <a:t>Documents</a:t>
            </a:r>
            <a:r>
              <a:rPr lang="en-US" sz="2000" dirty="0" smtClean="0">
                <a:solidFill>
                  <a:schemeClr val="tx1"/>
                </a:solidFill>
              </a:rPr>
              <a:t>” link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Access to filters via the “</a:t>
            </a:r>
            <a:r>
              <a:rPr lang="en-US" sz="2000" b="1" dirty="0" smtClean="0">
                <a:solidFill>
                  <a:schemeClr val="tx1"/>
                </a:solidFill>
              </a:rPr>
              <a:t>Show Filters</a:t>
            </a:r>
            <a:r>
              <a:rPr lang="en-US" sz="2000" dirty="0" smtClean="0">
                <a:solidFill>
                  <a:schemeClr val="tx1"/>
                </a:solidFill>
              </a:rPr>
              <a:t>” button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4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511" y="1714547"/>
            <a:ext cx="7525967" cy="339160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new Company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0" y="2536590"/>
            <a:ext cx="2885440" cy="1747520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</a:t>
            </a:r>
            <a:r>
              <a:rPr lang="en-US" sz="2000" b="1" dirty="0" smtClean="0">
                <a:solidFill>
                  <a:schemeClr val="tx1"/>
                </a:solidFill>
              </a:rPr>
              <a:t>Add New </a:t>
            </a:r>
            <a:r>
              <a:rPr lang="en-US" sz="2000" dirty="0" smtClean="0">
                <a:solidFill>
                  <a:schemeClr val="tx1"/>
                </a:solidFill>
              </a:rPr>
              <a:t>to open the contractor administration form</a:t>
            </a:r>
          </a:p>
        </p:txBody>
      </p:sp>
    </p:spTree>
    <p:extLst>
      <p:ext uri="{BB962C8B-B14F-4D97-AF65-F5344CB8AC3E}">
        <p14:creationId xmlns:p14="http://schemas.microsoft.com/office/powerpoint/2010/main" val="16281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FFBCDDD8-164C-4D40-B275-0E212475B709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Competency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9197c9decbb6f29562c6b5be1f1351a454bf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585</Words>
  <Application>Microsoft Office PowerPoint</Application>
  <PresentationFormat>On-screen Show (4:3)</PresentationFormat>
  <Paragraphs>90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LUCIDITY CONTRACTOR</vt:lpstr>
      <vt:lpstr>Introduction</vt:lpstr>
      <vt:lpstr>Introduction</vt:lpstr>
      <vt:lpstr>Login Directly</vt:lpstr>
      <vt:lpstr>Access from another Application</vt:lpstr>
      <vt:lpstr>Using Contractor</vt:lpstr>
      <vt:lpstr>Using Contractor</vt:lpstr>
      <vt:lpstr>Using Contractor</vt:lpstr>
      <vt:lpstr>Adding a new Company</vt:lpstr>
      <vt:lpstr>Adding a new Company</vt:lpstr>
      <vt:lpstr>Adding a Document (Insurance, Permits, Licences)</vt:lpstr>
      <vt:lpstr>Managing existing Records</vt:lpstr>
      <vt:lpstr>Managing existing Records</vt:lpstr>
      <vt:lpstr>Managing existing Records</vt:lpstr>
      <vt:lpstr>Managing Existing Records</vt:lpstr>
      <vt:lpstr>Settings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Competency</dc:title>
  <dc:creator>Theresa Macdonald</dc:creator>
  <cp:lastModifiedBy>Linda Paterson</cp:lastModifiedBy>
  <cp:revision>76</cp:revision>
  <dcterms:created xsi:type="dcterms:W3CDTF">2014-03-24T00:49:20Z</dcterms:created>
  <dcterms:modified xsi:type="dcterms:W3CDTF">2017-08-02T03:30:22Z</dcterms:modified>
</cp:coreProperties>
</file>