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4" r:id="rId3"/>
    <p:sldId id="289" r:id="rId4"/>
    <p:sldId id="282" r:id="rId5"/>
    <p:sldId id="283" r:id="rId6"/>
    <p:sldId id="284" r:id="rId7"/>
    <p:sldId id="285" r:id="rId8"/>
    <p:sldId id="272" r:id="rId9"/>
    <p:sldId id="263" r:id="rId10"/>
    <p:sldId id="286" r:id="rId11"/>
    <p:sldId id="278" r:id="rId12"/>
    <p:sldId id="279" r:id="rId13"/>
    <p:sldId id="287" r:id="rId14"/>
    <p:sldId id="277" r:id="rId15"/>
    <p:sldId id="288" r:id="rId16"/>
    <p:sldId id="259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7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15/08/2016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15/08/2016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5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0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7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LUCIDITY INFORM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/>
          <a:lstStyle/>
          <a:p>
            <a:pPr algn="ctr"/>
            <a:r>
              <a:rPr lang="en-US" cap="none" dirty="0" smtClean="0"/>
              <a:t>This training is provided for employees completing forms through InForm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new Form</a:t>
            </a:r>
            <a:endParaRPr lang="en-US" dirty="0"/>
          </a:p>
        </p:txBody>
      </p:sp>
      <p:pic>
        <p:nvPicPr>
          <p:cNvPr id="2" name="Picture 1" descr="Start_Form_Grou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616" y="1988930"/>
            <a:ext cx="5730384" cy="338571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72720" y="2976880"/>
            <a:ext cx="2865120" cy="1798319"/>
          </a:xfrm>
          <a:prstGeom prst="wedgeRectCallout">
            <a:avLst>
              <a:gd name="adj1" fmla="val 61584"/>
              <a:gd name="adj2" fmla="val 22486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Browse </a:t>
            </a:r>
            <a:r>
              <a:rPr lang="en-US" sz="2000" b="1" dirty="0" smtClean="0">
                <a:solidFill>
                  <a:schemeClr val="tx1"/>
                </a:solidFill>
              </a:rPr>
              <a:t>Form Groups, </a:t>
            </a:r>
            <a:r>
              <a:rPr lang="en-US" sz="2000" dirty="0" smtClean="0">
                <a:solidFill>
                  <a:schemeClr val="tx1"/>
                </a:solidFill>
              </a:rPr>
              <a:t>select a form and click on </a:t>
            </a:r>
            <a:r>
              <a:rPr lang="en-US" sz="2000" b="1" dirty="0" smtClean="0">
                <a:solidFill>
                  <a:schemeClr val="tx1"/>
                </a:solidFill>
              </a:rPr>
              <a:t>Add New</a:t>
            </a:r>
          </a:p>
        </p:txBody>
      </p:sp>
    </p:spTree>
    <p:extLst>
      <p:ext uri="{BB962C8B-B14F-4D97-AF65-F5344CB8AC3E}">
        <p14:creationId xmlns:p14="http://schemas.microsoft.com/office/powerpoint/2010/main" val="7810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2 at 1.4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5899"/>
            <a:ext cx="6746240" cy="53013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admin details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177280" y="3484880"/>
            <a:ext cx="2046424" cy="1320800"/>
          </a:xfrm>
          <a:prstGeom prst="wedgeRectCallout">
            <a:avLst>
              <a:gd name="adj1" fmla="val -84065"/>
              <a:gd name="adj2" fmla="val 3029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Choose </a:t>
            </a:r>
            <a:r>
              <a:rPr lang="en-US" sz="1600" b="1" dirty="0" smtClean="0">
                <a:solidFill>
                  <a:schemeClr val="tx1"/>
                </a:solidFill>
              </a:rPr>
              <a:t>Admin Details </a:t>
            </a:r>
            <a:r>
              <a:rPr lang="en-US" sz="1600" dirty="0" smtClean="0">
                <a:solidFill>
                  <a:schemeClr val="tx1"/>
                </a:solidFill>
              </a:rPr>
              <a:t>from the drop-down lists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956560" y="5547361"/>
            <a:ext cx="1838960" cy="1117599"/>
          </a:xfrm>
          <a:prstGeom prst="wedgeRectCallout">
            <a:avLst>
              <a:gd name="adj1" fmla="val -77114"/>
              <a:gd name="adj2" fmla="val 2560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Then choose </a:t>
            </a:r>
            <a:r>
              <a:rPr lang="en-US" sz="1600" b="1" dirty="0" smtClean="0">
                <a:solidFill>
                  <a:schemeClr val="tx1"/>
                </a:solidFill>
              </a:rPr>
              <a:t>Save and Next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form details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" y="5872480"/>
            <a:ext cx="447040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fields marked with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red asterix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must be completed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6-07-12 at 1.54.5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6527555" cy="429768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955336" y="2458721"/>
            <a:ext cx="2046424" cy="2021839"/>
          </a:xfrm>
          <a:prstGeom prst="wedgeRectCallout">
            <a:avLst>
              <a:gd name="adj1" fmla="val -75128"/>
              <a:gd name="adj2" fmla="val 2900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Complete the form details, entering information into each field</a:t>
            </a:r>
          </a:p>
        </p:txBody>
      </p:sp>
    </p:spTree>
    <p:extLst>
      <p:ext uri="{BB962C8B-B14F-4D97-AF65-F5344CB8AC3E}">
        <p14:creationId xmlns:p14="http://schemas.microsoft.com/office/powerpoint/2010/main" val="256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12 at 1.57.4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4222"/>
            <a:ext cx="9144000" cy="30816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" y="5872480"/>
            <a:ext cx="4470400" cy="84328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Save </a:t>
            </a:r>
            <a:r>
              <a:rPr lang="en-US" dirty="0" smtClean="0">
                <a:solidFill>
                  <a:schemeClr val="tx1"/>
                </a:solidFill>
              </a:rPr>
              <a:t>when you have finished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working on the 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048056" y="2248863"/>
            <a:ext cx="2290264" cy="1347778"/>
          </a:xfrm>
          <a:prstGeom prst="wedgeRectCallout">
            <a:avLst>
              <a:gd name="adj1" fmla="val -75128"/>
              <a:gd name="adj2" fmla="val 2900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Add any </a:t>
            </a:r>
            <a:r>
              <a:rPr lang="en-US" sz="1600" b="1" dirty="0" smtClean="0">
                <a:solidFill>
                  <a:schemeClr val="tx1"/>
                </a:solidFill>
              </a:rPr>
              <a:t>attachments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b="1" dirty="0" smtClean="0">
                <a:solidFill>
                  <a:schemeClr val="tx1"/>
                </a:solidFill>
              </a:rPr>
              <a:t>photos </a:t>
            </a:r>
            <a:r>
              <a:rPr lang="en-US" sz="1600" dirty="0" smtClean="0">
                <a:solidFill>
                  <a:schemeClr val="tx1"/>
                </a:solidFill>
              </a:rPr>
              <a:t>and assign any </a:t>
            </a:r>
            <a:r>
              <a:rPr lang="en-US" sz="1600" b="1" dirty="0" smtClean="0">
                <a:solidFill>
                  <a:schemeClr val="tx1"/>
                </a:solidFill>
              </a:rPr>
              <a:t>Actions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In-Progress forms</a:t>
            </a:r>
            <a:endParaRPr lang="en-US" dirty="0"/>
          </a:p>
        </p:txBody>
      </p:sp>
      <p:pic>
        <p:nvPicPr>
          <p:cNvPr id="3" name="Picture 2" descr="Screen Shot 2016-07-12 at 2.00.0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3902"/>
            <a:ext cx="9144000" cy="21304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54880" y="2946400"/>
            <a:ext cx="1381760" cy="924560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135880" y="4206240"/>
            <a:ext cx="2839720" cy="1320800"/>
          </a:xfrm>
          <a:prstGeom prst="wedgeRectCallout">
            <a:avLst>
              <a:gd name="adj1" fmla="val 48889"/>
              <a:gd name="adj2" fmla="val -9816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From the main page,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click </a:t>
            </a:r>
            <a:r>
              <a:rPr lang="en-US" sz="1600" b="1" dirty="0" smtClean="0">
                <a:solidFill>
                  <a:schemeClr val="tx1"/>
                </a:solidFill>
              </a:rPr>
              <a:t>Edit</a:t>
            </a:r>
            <a:r>
              <a:rPr lang="en-US" sz="1600" dirty="0" smtClean="0">
                <a:solidFill>
                  <a:schemeClr val="tx1"/>
                </a:solidFill>
              </a:rPr>
              <a:t> to continue completing any </a:t>
            </a:r>
            <a:r>
              <a:rPr lang="en-US" sz="1600" b="1" dirty="0" smtClean="0">
                <a:solidFill>
                  <a:schemeClr val="tx1"/>
                </a:solidFill>
              </a:rPr>
              <a:t>In Progress</a:t>
            </a:r>
            <a:r>
              <a:rPr lang="en-US" sz="1600" dirty="0" smtClean="0">
                <a:solidFill>
                  <a:schemeClr val="tx1"/>
                </a:solidFill>
              </a:rPr>
              <a:t> forms</a:t>
            </a:r>
          </a:p>
        </p:txBody>
      </p:sp>
    </p:spTree>
    <p:extLst>
      <p:ext uri="{BB962C8B-B14F-4D97-AF65-F5344CB8AC3E}">
        <p14:creationId xmlns:p14="http://schemas.microsoft.com/office/powerpoint/2010/main" val="385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In-Progress forms</a:t>
            </a:r>
            <a:endParaRPr lang="en-US" dirty="0"/>
          </a:p>
        </p:txBody>
      </p:sp>
      <p:pic>
        <p:nvPicPr>
          <p:cNvPr id="8" name="Picture 7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68" y="1630680"/>
            <a:ext cx="2896057" cy="51511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3760" y="2946400"/>
            <a:ext cx="2001520" cy="924560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612640" y="3027680"/>
            <a:ext cx="2753360" cy="1503680"/>
          </a:xfrm>
          <a:prstGeom prst="wedgeRectCallout">
            <a:avLst>
              <a:gd name="adj1" fmla="val -99354"/>
              <a:gd name="adj2" fmla="val -2861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These show as </a:t>
            </a:r>
            <a:r>
              <a:rPr lang="en-US" sz="1600" b="1" dirty="0" smtClean="0">
                <a:solidFill>
                  <a:schemeClr val="tx1"/>
                </a:solidFill>
              </a:rPr>
              <a:t>Incomplete Forms </a:t>
            </a:r>
            <a:r>
              <a:rPr lang="en-US" sz="1600" dirty="0" smtClean="0">
                <a:solidFill>
                  <a:schemeClr val="tx1"/>
                </a:solidFill>
              </a:rPr>
              <a:t>on the front page when using the App</a:t>
            </a:r>
          </a:p>
        </p:txBody>
      </p:sp>
    </p:spTree>
    <p:extLst>
      <p:ext uri="{BB962C8B-B14F-4D97-AF65-F5344CB8AC3E}">
        <p14:creationId xmlns:p14="http://schemas.microsoft.com/office/powerpoint/2010/main" val="19150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InForm allows your employer to </a:t>
            </a:r>
            <a:r>
              <a:rPr lang="en-US" sz="2800" b="1" dirty="0" smtClean="0"/>
              <a:t>create online forms </a:t>
            </a:r>
            <a:r>
              <a:rPr lang="en-US" sz="2800" dirty="0" smtClean="0"/>
              <a:t>such as: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</a:t>
            </a:r>
            <a:r>
              <a:rPr lang="en-US" sz="2400" dirty="0" smtClean="0"/>
              <a:t>nspections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</a:t>
            </a:r>
            <a:r>
              <a:rPr lang="en-US" sz="2400" dirty="0" smtClean="0"/>
              <a:t>lant pre-start checklists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toolbox meetings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purchase order forms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These forms can then be completed by you either: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via any device with an </a:t>
            </a:r>
            <a:r>
              <a:rPr lang="en-US" sz="2400" dirty="0" smtClean="0"/>
              <a:t>internet connection, such as a </a:t>
            </a:r>
            <a:r>
              <a:rPr lang="en-US" sz="2400" b="1" dirty="0" smtClean="0"/>
              <a:t>laptop</a:t>
            </a:r>
            <a:r>
              <a:rPr lang="en-US" sz="2400" dirty="0" smtClean="0"/>
              <a:t>, </a:t>
            </a:r>
            <a:r>
              <a:rPr lang="en-US" sz="2400" b="1" dirty="0" smtClean="0"/>
              <a:t>tablet</a:t>
            </a:r>
            <a:r>
              <a:rPr lang="en-US" sz="2400" dirty="0" smtClean="0"/>
              <a:t> or </a:t>
            </a:r>
            <a:r>
              <a:rPr lang="en-US" sz="2400" b="1" dirty="0" smtClean="0"/>
              <a:t>mobile</a:t>
            </a:r>
            <a:r>
              <a:rPr lang="en-US" sz="2400" dirty="0" smtClean="0"/>
              <a:t>,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</a:t>
            </a:r>
            <a:r>
              <a:rPr lang="en-US" sz="2400" b="1" dirty="0" smtClean="0"/>
              <a:t>Lucidity App </a:t>
            </a:r>
            <a:r>
              <a:rPr lang="en-US" sz="2400" dirty="0" smtClean="0"/>
              <a:t>if you don’t have an internet connection.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02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InForm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are three ways to log in to Lucidity InForm: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Directly into the </a:t>
            </a:r>
            <a:r>
              <a:rPr lang="en-US" sz="2400" b="1" dirty="0" smtClean="0"/>
              <a:t>Module</a:t>
            </a:r>
            <a:r>
              <a:rPr lang="en-US" sz="2400" dirty="0" smtClean="0"/>
              <a:t>,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</a:t>
            </a:r>
            <a:r>
              <a:rPr lang="en-US" sz="2400" b="1" dirty="0" smtClean="0"/>
              <a:t>Switch Application Feature</a:t>
            </a:r>
            <a:r>
              <a:rPr lang="en-US" sz="2400" dirty="0" smtClean="0"/>
              <a:t>, 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Using the </a:t>
            </a:r>
            <a:r>
              <a:rPr lang="en-US" sz="2400" b="1" dirty="0" smtClean="0"/>
              <a:t>Mobile App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1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Directly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988566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0" y="2196806"/>
            <a:ext cx="3677920" cy="2558074"/>
          </a:xfrm>
          <a:prstGeom prst="wedgeRectCallout">
            <a:avLst>
              <a:gd name="adj1" fmla="val 60644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Login</a:t>
            </a:r>
            <a:r>
              <a:rPr lang="en-US" sz="2000" dirty="0" smtClean="0">
                <a:solidFill>
                  <a:schemeClr val="tx1"/>
                </a:solidFill>
              </a:rPr>
              <a:t> directly to InForm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using your:</a:t>
            </a:r>
          </a:p>
          <a:p>
            <a:pPr marL="631825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Username, and</a:t>
            </a:r>
          </a:p>
          <a:p>
            <a:pPr marL="631825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Password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6-07-12 at 12.52.0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079" y="1493520"/>
            <a:ext cx="4704081" cy="42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from another Application</a:t>
            </a:r>
            <a:endParaRPr lang="en-US" dirty="0"/>
          </a:p>
        </p:txBody>
      </p:sp>
      <p:pic>
        <p:nvPicPr>
          <p:cNvPr id="2" name="Picture 1" descr="Login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879" y="1493520"/>
            <a:ext cx="6019121" cy="366776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0" y="2296160"/>
            <a:ext cx="2885440" cy="1889760"/>
          </a:xfrm>
          <a:prstGeom prst="wedgeRectCallout">
            <a:avLst>
              <a:gd name="adj1" fmla="val 66509"/>
              <a:gd name="adj2" fmla="val -2186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 the </a:t>
            </a:r>
            <a:r>
              <a:rPr lang="en-US" sz="2000" b="1" dirty="0" smtClean="0">
                <a:solidFill>
                  <a:schemeClr val="tx1"/>
                </a:solidFill>
              </a:rPr>
              <a:t>Switcher</a:t>
            </a:r>
            <a:r>
              <a:rPr lang="en-US" sz="2000" dirty="0" smtClean="0">
                <a:solidFill>
                  <a:schemeClr val="tx1"/>
                </a:solidFill>
              </a:rPr>
              <a:t> to change from other Applications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5715011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0477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from the mobile App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744720" y="4003040"/>
            <a:ext cx="2743200" cy="1232912"/>
          </a:xfrm>
          <a:prstGeom prst="wedgeRectCallout">
            <a:avLst>
              <a:gd name="adj1" fmla="val -75053"/>
              <a:gd name="adj2" fmla="val 1989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Add a </a:t>
            </a:r>
            <a:r>
              <a:rPr lang="en-US" sz="2000" b="1" dirty="0" smtClean="0">
                <a:solidFill>
                  <a:schemeClr val="tx1"/>
                </a:solidFill>
              </a:rPr>
              <a:t>New Form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68" y="1706880"/>
            <a:ext cx="2896057" cy="515112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734560" y="2245360"/>
            <a:ext cx="2743200" cy="1188720"/>
          </a:xfrm>
          <a:prstGeom prst="wedgeRectCallout">
            <a:avLst>
              <a:gd name="adj1" fmla="val -74313"/>
              <a:gd name="adj2" fmla="val 37199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Continue </a:t>
            </a:r>
            <a:r>
              <a:rPr lang="en-US" sz="2000" b="1" dirty="0" smtClean="0">
                <a:solidFill>
                  <a:schemeClr val="tx1"/>
                </a:solidFill>
              </a:rPr>
              <a:t>Incomplete Forms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41248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InForm enables you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</a:t>
            </a:r>
            <a:r>
              <a:rPr lang="en-US" sz="2400" dirty="0" smtClean="0"/>
              <a:t>omplete a </a:t>
            </a:r>
            <a:r>
              <a:rPr lang="en-US" sz="2400" b="1" dirty="0" smtClean="0"/>
              <a:t>new form</a:t>
            </a:r>
            <a:r>
              <a:rPr lang="en-US" sz="2400" dirty="0" smtClean="0"/>
              <a:t>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</a:t>
            </a:r>
            <a:r>
              <a:rPr lang="en-US" sz="2400" dirty="0" smtClean="0"/>
              <a:t>pen and continue completing an </a:t>
            </a:r>
            <a:r>
              <a:rPr lang="en-US" sz="2400" b="1" dirty="0" smtClean="0"/>
              <a:t>in-progress form</a:t>
            </a:r>
            <a:r>
              <a:rPr lang="en-US" sz="2400" dirty="0" smtClean="0"/>
              <a:t>,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Search forms you have already </a:t>
            </a:r>
            <a:r>
              <a:rPr lang="en-US" sz="2400" b="1" dirty="0" smtClean="0"/>
              <a:t>completed</a:t>
            </a:r>
            <a:r>
              <a:rPr lang="en-US" sz="2400" dirty="0" smtClean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new Form</a:t>
            </a:r>
            <a:endParaRPr lang="en-US" dirty="0"/>
          </a:p>
        </p:txBody>
      </p:sp>
      <p:pic>
        <p:nvPicPr>
          <p:cNvPr id="6" name="Picture 5" descr="Start_for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487" y="1626547"/>
            <a:ext cx="6260673" cy="354489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74320" y="4551680"/>
            <a:ext cx="3037840" cy="1798319"/>
          </a:xfrm>
          <a:prstGeom prst="wedgeRectCallout">
            <a:avLst>
              <a:gd name="adj1" fmla="val 86667"/>
              <a:gd name="adj2" fmla="val -143616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Click on </a:t>
            </a:r>
            <a:r>
              <a:rPr lang="en-US" sz="2000" b="1" dirty="0" smtClean="0">
                <a:solidFill>
                  <a:schemeClr val="tx1"/>
                </a:solidFill>
              </a:rPr>
              <a:t>Add New </a:t>
            </a:r>
            <a:r>
              <a:rPr lang="en-US" sz="2000" dirty="0" smtClean="0">
                <a:solidFill>
                  <a:schemeClr val="tx1"/>
                </a:solidFill>
              </a:rPr>
              <a:t>and select a form from the list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545840" y="5633720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41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2C460AA-8D16-4E63-9425-A66248E20A88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InForm - Add Form Record"/>
  <p:tag name="ISPRING_RESOURCE_PATHS_HASH_PRESENTER" val="e4739153acbbf33d48cec0121cae9e8f826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296</Words>
  <Application>Microsoft Office PowerPoint</Application>
  <PresentationFormat>On-screen Show (4:3)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LUCIDITY INFORM</vt:lpstr>
      <vt:lpstr>Introduction</vt:lpstr>
      <vt:lpstr>Introduction</vt:lpstr>
      <vt:lpstr>Logging into InForm</vt:lpstr>
      <vt:lpstr>Login Directly</vt:lpstr>
      <vt:lpstr>Access from another Application</vt:lpstr>
      <vt:lpstr>Access from the mobile App</vt:lpstr>
      <vt:lpstr>Using InForm</vt:lpstr>
      <vt:lpstr>Starting a new Form</vt:lpstr>
      <vt:lpstr>Starting a new Form</vt:lpstr>
      <vt:lpstr>Enter admin details</vt:lpstr>
      <vt:lpstr>Enter form details</vt:lpstr>
      <vt:lpstr>Completing the form</vt:lpstr>
      <vt:lpstr>Accessing In-Progress forms</vt:lpstr>
      <vt:lpstr>Accessing In-Progress forms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 - Add Form Record</dc:title>
  <dc:creator>Theresa Macdonald</dc:creator>
  <cp:lastModifiedBy>Linda Paterson</cp:lastModifiedBy>
  <cp:revision>76</cp:revision>
  <dcterms:created xsi:type="dcterms:W3CDTF">2014-03-24T00:49:20Z</dcterms:created>
  <dcterms:modified xsi:type="dcterms:W3CDTF">2016-08-15T00:26:30Z</dcterms:modified>
</cp:coreProperties>
</file>